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7"/>
  </p:handoutMasterIdLst>
  <p:sldIdLst>
    <p:sldId id="256" r:id="rId2"/>
    <p:sldId id="257" r:id="rId3"/>
    <p:sldId id="275" r:id="rId4"/>
    <p:sldId id="276" r:id="rId5"/>
    <p:sldId id="258" r:id="rId6"/>
    <p:sldId id="304" r:id="rId7"/>
    <p:sldId id="264" r:id="rId8"/>
    <p:sldId id="259" r:id="rId9"/>
    <p:sldId id="302" r:id="rId10"/>
    <p:sldId id="271" r:id="rId11"/>
    <p:sldId id="262" r:id="rId12"/>
    <p:sldId id="305" r:id="rId13"/>
    <p:sldId id="265" r:id="rId14"/>
    <p:sldId id="269" r:id="rId15"/>
    <p:sldId id="296" r:id="rId16"/>
    <p:sldId id="297" r:id="rId17"/>
    <p:sldId id="298" r:id="rId18"/>
    <p:sldId id="292" r:id="rId19"/>
    <p:sldId id="294" r:id="rId20"/>
    <p:sldId id="273" r:id="rId21"/>
    <p:sldId id="293" r:id="rId22"/>
    <p:sldId id="301" r:id="rId23"/>
    <p:sldId id="274" r:id="rId24"/>
    <p:sldId id="277" r:id="rId25"/>
    <p:sldId id="278" r:id="rId26"/>
    <p:sldId id="279" r:id="rId27"/>
    <p:sldId id="280" r:id="rId28"/>
    <p:sldId id="306" r:id="rId29"/>
    <p:sldId id="283" r:id="rId30"/>
    <p:sldId id="309" r:id="rId31"/>
    <p:sldId id="260" r:id="rId32"/>
    <p:sldId id="299" r:id="rId33"/>
    <p:sldId id="300" r:id="rId34"/>
    <p:sldId id="286" r:id="rId35"/>
    <p:sldId id="303" r:id="rId36"/>
    <p:sldId id="288" r:id="rId37"/>
    <p:sldId id="312" r:id="rId38"/>
    <p:sldId id="310" r:id="rId39"/>
    <p:sldId id="261" r:id="rId40"/>
    <p:sldId id="289" r:id="rId41"/>
    <p:sldId id="291" r:id="rId42"/>
    <p:sldId id="281" r:id="rId43"/>
    <p:sldId id="311" r:id="rId44"/>
    <p:sldId id="284" r:id="rId45"/>
    <p:sldId id="28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87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\Documents\MicrosoftOfficeSuite\Excel\Box_Cox_transform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MicrosoftOfficeSuite\Excel\Johnson_LDHx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MicrosoftOfficeSuite\word\HoraceNormValues\CreatinineMal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MicrosoftOfficeSuite\word\HoraceNormValues\CreatinineMal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MicrosoftOfficeSuite\word\HoraceNormValues\CreatinineMales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\Documents\MicrosoftOfficeSuite\Excel\Distribution%20Fit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\Documents\MicrosoftOfficeSuite\Excel\Distribution%20Fit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\Documents\MicrosoftOfficeSuite\Excel\Distribution%20Fitt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\Documents\MicrosoftOfficeSuite\Excel\Distribution%20Fitt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MicrosoftOfficeSuite\Excel\Box_Cox_transfor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Creatinine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Sheet1!$R$40:$R$50</c:f>
              <c:numCache>
                <c:formatCode>General</c:formatCode>
                <c:ptCount val="11"/>
                <c:pt idx="0">
                  <c:v>0.9</c:v>
                </c:pt>
                <c:pt idx="1">
                  <c:v>0.93</c:v>
                </c:pt>
                <c:pt idx="2">
                  <c:v>0.96</c:v>
                </c:pt>
                <c:pt idx="3">
                  <c:v>0.99</c:v>
                </c:pt>
                <c:pt idx="4">
                  <c:v>1.02</c:v>
                </c:pt>
                <c:pt idx="5">
                  <c:v>1.05</c:v>
                </c:pt>
                <c:pt idx="6">
                  <c:v>1.08</c:v>
                </c:pt>
                <c:pt idx="7">
                  <c:v>1.1100000000000001</c:v>
                </c:pt>
                <c:pt idx="8">
                  <c:v>1.1399999999999999</c:v>
                </c:pt>
                <c:pt idx="9">
                  <c:v>1.17</c:v>
                </c:pt>
                <c:pt idx="10">
                  <c:v>1.2</c:v>
                </c:pt>
              </c:numCache>
            </c:numRef>
          </c:cat>
          <c:val>
            <c:numRef>
              <c:f>Sheet1!$S$40:$S$50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9</c:v>
                </c:pt>
                <c:pt idx="3">
                  <c:v>16</c:v>
                </c:pt>
                <c:pt idx="4">
                  <c:v>18</c:v>
                </c:pt>
                <c:pt idx="5">
                  <c:v>17</c:v>
                </c:pt>
                <c:pt idx="6">
                  <c:v>12</c:v>
                </c:pt>
                <c:pt idx="7">
                  <c:v>11</c:v>
                </c:pt>
                <c:pt idx="8">
                  <c:v>6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7-4661-9472-B0665611C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82578080"/>
        <c:axId val="682578736"/>
      </c:barChart>
      <c:catAx>
        <c:axId val="6825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578736"/>
        <c:crosses val="autoZero"/>
        <c:auto val="1"/>
        <c:lblAlgn val="ctr"/>
        <c:lblOffset val="100"/>
        <c:noMultiLvlLbl val="0"/>
      </c:catAx>
      <c:valAx>
        <c:axId val="68257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578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LDH 119 - no transform</a:t>
            </a:r>
          </a:p>
        </c:rich>
      </c:tx>
      <c:layout>
        <c:manualLayout>
          <c:xMode val="edge"/>
          <c:yMode val="edge"/>
          <c:x val="0.36894614769892392"/>
          <c:y val="2.4240582273426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'119'!$K$29:$K$53</c:f>
              <c:numCache>
                <c:formatCode>General</c:formatCode>
                <c:ptCount val="25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1100</c:v>
                </c:pt>
                <c:pt idx="9">
                  <c:v>1200</c:v>
                </c:pt>
                <c:pt idx="10">
                  <c:v>1300</c:v>
                </c:pt>
                <c:pt idx="11">
                  <c:v>1400</c:v>
                </c:pt>
                <c:pt idx="12">
                  <c:v>1500</c:v>
                </c:pt>
                <c:pt idx="13">
                  <c:v>1600</c:v>
                </c:pt>
                <c:pt idx="14">
                  <c:v>1700</c:v>
                </c:pt>
                <c:pt idx="15">
                  <c:v>1800</c:v>
                </c:pt>
                <c:pt idx="16">
                  <c:v>1900</c:v>
                </c:pt>
                <c:pt idx="17">
                  <c:v>2000</c:v>
                </c:pt>
                <c:pt idx="18">
                  <c:v>2100</c:v>
                </c:pt>
                <c:pt idx="19">
                  <c:v>2200</c:v>
                </c:pt>
                <c:pt idx="20">
                  <c:v>2300</c:v>
                </c:pt>
                <c:pt idx="21">
                  <c:v>2400</c:v>
                </c:pt>
                <c:pt idx="22">
                  <c:v>2500</c:v>
                </c:pt>
                <c:pt idx="23">
                  <c:v>2600</c:v>
                </c:pt>
                <c:pt idx="24">
                  <c:v>2700</c:v>
                </c:pt>
              </c:numCache>
            </c:numRef>
          </c:cat>
          <c:val>
            <c:numRef>
              <c:f>'119'!$L$29:$L$53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26</c:v>
                </c:pt>
                <c:pt idx="3">
                  <c:v>27</c:v>
                </c:pt>
                <c:pt idx="4">
                  <c:v>19</c:v>
                </c:pt>
                <c:pt idx="5">
                  <c:v>12</c:v>
                </c:pt>
                <c:pt idx="6">
                  <c:v>12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E-4A8F-8FCB-5B621EFC9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48431592"/>
        <c:axId val="448432248"/>
      </c:barChart>
      <c:catAx>
        <c:axId val="448431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32248"/>
        <c:crosses val="autoZero"/>
        <c:auto val="1"/>
        <c:lblAlgn val="ctr"/>
        <c:lblOffset val="100"/>
        <c:noMultiLvlLbl val="0"/>
      </c:catAx>
      <c:valAx>
        <c:axId val="44843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31592"/>
        <c:crosses val="autoZero"/>
        <c:crossBetween val="midCat"/>
      </c:valAx>
      <c:spPr>
        <a:solidFill>
          <a:schemeClr val="accent3">
            <a:lumMod val="75000"/>
            <a:alpha val="12000"/>
          </a:schemeClr>
        </a:solidFill>
        <a:ln w="12700">
          <a:solidFill>
            <a:schemeClr val="tx1">
              <a:alpha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12700"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LDH - Johnson SU</a:t>
            </a:r>
          </a:p>
        </c:rich>
      </c:tx>
      <c:layout>
        <c:manualLayout>
          <c:xMode val="edge"/>
          <c:yMode val="edge"/>
          <c:x val="0.37851239669421488"/>
          <c:y val="2.91060304208961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768595041322308E-2"/>
          <c:y val="0.15384631002134838"/>
          <c:w val="0.8859504132231405"/>
          <c:h val="0.7941796003804739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FF0000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JohnsonSU!$A$8:$A$21</c:f>
              <c:numCache>
                <c:formatCode>0</c:formatCode>
                <c:ptCount val="14"/>
                <c:pt idx="0" formatCode="General">
                  <c:v>250</c:v>
                </c:pt>
                <c:pt idx="1">
                  <c:v>350</c:v>
                </c:pt>
                <c:pt idx="2">
                  <c:v>450</c:v>
                </c:pt>
                <c:pt idx="3">
                  <c:v>550</c:v>
                </c:pt>
                <c:pt idx="4">
                  <c:v>650</c:v>
                </c:pt>
                <c:pt idx="5">
                  <c:v>750</c:v>
                </c:pt>
                <c:pt idx="6">
                  <c:v>850</c:v>
                </c:pt>
                <c:pt idx="7">
                  <c:v>950</c:v>
                </c:pt>
                <c:pt idx="8">
                  <c:v>1050</c:v>
                </c:pt>
                <c:pt idx="9">
                  <c:v>1150</c:v>
                </c:pt>
                <c:pt idx="10">
                  <c:v>1250</c:v>
                </c:pt>
                <c:pt idx="11">
                  <c:v>1350</c:v>
                </c:pt>
                <c:pt idx="12">
                  <c:v>1450</c:v>
                </c:pt>
                <c:pt idx="13" formatCode="0.0">
                  <c:v>1550</c:v>
                </c:pt>
              </c:numCache>
            </c:numRef>
          </c:cat>
          <c:val>
            <c:numRef>
              <c:f>JohnsonSU!$B$8:$B$21</c:f>
              <c:numCache>
                <c:formatCode>0</c:formatCode>
                <c:ptCount val="14"/>
                <c:pt idx="0" formatCode="General">
                  <c:v>0</c:v>
                </c:pt>
                <c:pt idx="1">
                  <c:v>5</c:v>
                </c:pt>
                <c:pt idx="2">
                  <c:v>26</c:v>
                </c:pt>
                <c:pt idx="3">
                  <c:v>27</c:v>
                </c:pt>
                <c:pt idx="4">
                  <c:v>19</c:v>
                </c:pt>
                <c:pt idx="5">
                  <c:v>12</c:v>
                </c:pt>
                <c:pt idx="6">
                  <c:v>12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7-4DE9-947E-EF8D4909C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5132576"/>
        <c:axId val="1"/>
      </c:barChart>
      <c:lineChart>
        <c:grouping val="stacked"/>
        <c:varyColors val="0"/>
        <c:ser>
          <c:idx val="0"/>
          <c:order val="0"/>
          <c:spPr>
            <a:ln w="38100">
              <a:solidFill>
                <a:schemeClr val="tx2"/>
              </a:solidFill>
              <a:prstDash val="solid"/>
            </a:ln>
          </c:spPr>
          <c:cat>
            <c:numRef>
              <c:f>JohnsonSU!$A$8:$A$21</c:f>
              <c:numCache>
                <c:formatCode>0</c:formatCode>
                <c:ptCount val="14"/>
                <c:pt idx="0" formatCode="General">
                  <c:v>250</c:v>
                </c:pt>
                <c:pt idx="1">
                  <c:v>350</c:v>
                </c:pt>
                <c:pt idx="2">
                  <c:v>450</c:v>
                </c:pt>
                <c:pt idx="3">
                  <c:v>550</c:v>
                </c:pt>
                <c:pt idx="4">
                  <c:v>650</c:v>
                </c:pt>
                <c:pt idx="5">
                  <c:v>750</c:v>
                </c:pt>
                <c:pt idx="6">
                  <c:v>850</c:v>
                </c:pt>
                <c:pt idx="7">
                  <c:v>950</c:v>
                </c:pt>
                <c:pt idx="8">
                  <c:v>1050</c:v>
                </c:pt>
                <c:pt idx="9">
                  <c:v>1150</c:v>
                </c:pt>
                <c:pt idx="10">
                  <c:v>1250</c:v>
                </c:pt>
                <c:pt idx="11">
                  <c:v>1350</c:v>
                </c:pt>
                <c:pt idx="12">
                  <c:v>1450</c:v>
                </c:pt>
                <c:pt idx="13" formatCode="0.0">
                  <c:v>1550</c:v>
                </c:pt>
              </c:numCache>
            </c:numRef>
          </c:cat>
          <c:val>
            <c:numRef>
              <c:f>JohnsonSU!$D$8:$D$21</c:f>
              <c:numCache>
                <c:formatCode>General</c:formatCode>
                <c:ptCount val="14"/>
                <c:pt idx="0">
                  <c:v>9.7524179542833322E-3</c:v>
                </c:pt>
                <c:pt idx="1">
                  <c:v>4.8450717861182264</c:v>
                </c:pt>
                <c:pt idx="2">
                  <c:v>25.867297152207779</c:v>
                </c:pt>
                <c:pt idx="3">
                  <c:v>26.522758730035591</c:v>
                </c:pt>
                <c:pt idx="4">
                  <c:v>19.339328573592557</c:v>
                </c:pt>
                <c:pt idx="5">
                  <c:v>12.899578609570806</c:v>
                </c:pt>
                <c:pt idx="6">
                  <c:v>8.4340253079659657</c:v>
                </c:pt>
                <c:pt idx="7">
                  <c:v>5.5333069241038979</c:v>
                </c:pt>
                <c:pt idx="8">
                  <c:v>3.674081971058444</c:v>
                </c:pt>
                <c:pt idx="9">
                  <c:v>2.4763639587426689</c:v>
                </c:pt>
                <c:pt idx="10">
                  <c:v>1.6953670254341446</c:v>
                </c:pt>
                <c:pt idx="11">
                  <c:v>1.1785529519341749</c:v>
                </c:pt>
                <c:pt idx="12">
                  <c:v>0.83127374074081506</c:v>
                </c:pt>
                <c:pt idx="13">
                  <c:v>0.59437108170792119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4E7-4DE9-947E-EF8D4909C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577832"/>
        <c:axId val="515582096"/>
      </c:lineChart>
      <c:catAx>
        <c:axId val="5151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5132576"/>
        <c:crosses val="autoZero"/>
        <c:crossBetween val="between"/>
      </c:valAx>
      <c:valAx>
        <c:axId val="5155820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15577832"/>
        <c:crosses val="max"/>
        <c:crossBetween val="between"/>
      </c:valAx>
      <c:catAx>
        <c:axId val="515577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558209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0.5 SD</a:t>
            </a:r>
          </a:p>
        </c:rich>
      </c:tx>
      <c:layout>
        <c:manualLayout>
          <c:xMode val="edge"/>
          <c:yMode val="edge"/>
          <c:x val="0.44527471352882447"/>
          <c:y val="3.9647577092511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89084336822568"/>
          <c:y val="0.18061674008810572"/>
          <c:w val="0.83084778948953841"/>
          <c:h val="0.61674008810572689"/>
        </c:manualLayout>
      </c:layout>
      <c:scatterChart>
        <c:scatterStyle val="smoothMarker"/>
        <c:varyColors val="0"/>
        <c:ser>
          <c:idx val="1"/>
          <c:order val="0"/>
          <c:spPr>
            <a:ln w="12700">
              <a:solidFill>
                <a:srgbClr val="3366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Males!$A$2:$A$17</c:f>
              <c:numCache>
                <c:formatCode>General</c:formatCode>
                <c:ptCount val="16"/>
                <c:pt idx="0">
                  <c:v>0.78</c:v>
                </c:pt>
                <c:pt idx="1">
                  <c:v>0.81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0.99</c:v>
                </c:pt>
                <c:pt idx="8">
                  <c:v>1.02</c:v>
                </c:pt>
                <c:pt idx="9">
                  <c:v>1.05</c:v>
                </c:pt>
                <c:pt idx="10">
                  <c:v>1.08</c:v>
                </c:pt>
                <c:pt idx="11">
                  <c:v>1.1100000000000001</c:v>
                </c:pt>
                <c:pt idx="12">
                  <c:v>1.1399999999999999</c:v>
                </c:pt>
                <c:pt idx="13">
                  <c:v>1.17</c:v>
                </c:pt>
                <c:pt idx="14">
                  <c:v>1.2</c:v>
                </c:pt>
                <c:pt idx="15">
                  <c:v>1.23</c:v>
                </c:pt>
              </c:numCache>
            </c:numRef>
          </c:xVal>
          <c:yVal>
            <c:numRef>
              <c:f>Males!$B$2:$B$17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7</c:v>
                </c:pt>
                <c:pt idx="6">
                  <c:v>15</c:v>
                </c:pt>
                <c:pt idx="7">
                  <c:v>18</c:v>
                </c:pt>
                <c:pt idx="8">
                  <c:v>17</c:v>
                </c:pt>
                <c:pt idx="9">
                  <c:v>13</c:v>
                </c:pt>
                <c:pt idx="10">
                  <c:v>12</c:v>
                </c:pt>
                <c:pt idx="11">
                  <c:v>8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68-429A-A660-FF1B1A0F46B3}"/>
            </c:ext>
          </c:extLst>
        </c:ser>
        <c:ser>
          <c:idx val="2"/>
          <c:order val="1"/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Males!$A$2:$A$17</c:f>
              <c:numCache>
                <c:formatCode>General</c:formatCode>
                <c:ptCount val="16"/>
                <c:pt idx="0">
                  <c:v>0.78</c:v>
                </c:pt>
                <c:pt idx="1">
                  <c:v>0.81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0.99</c:v>
                </c:pt>
                <c:pt idx="8">
                  <c:v>1.02</c:v>
                </c:pt>
                <c:pt idx="9">
                  <c:v>1.05</c:v>
                </c:pt>
                <c:pt idx="10">
                  <c:v>1.08</c:v>
                </c:pt>
                <c:pt idx="11">
                  <c:v>1.1100000000000001</c:v>
                </c:pt>
                <c:pt idx="12">
                  <c:v>1.1399999999999999</c:v>
                </c:pt>
                <c:pt idx="13">
                  <c:v>1.17</c:v>
                </c:pt>
                <c:pt idx="14">
                  <c:v>1.2</c:v>
                </c:pt>
                <c:pt idx="15">
                  <c:v>1.23</c:v>
                </c:pt>
              </c:numCache>
            </c:numRef>
          </c:xVal>
          <c:yVal>
            <c:numRef>
              <c:f>Males!$C$2:$C$17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6</c:v>
                </c:pt>
                <c:pt idx="5">
                  <c:v>11</c:v>
                </c:pt>
                <c:pt idx="6">
                  <c:v>16</c:v>
                </c:pt>
                <c:pt idx="7">
                  <c:v>17</c:v>
                </c:pt>
                <c:pt idx="8">
                  <c:v>15</c:v>
                </c:pt>
                <c:pt idx="9">
                  <c:v>13</c:v>
                </c:pt>
                <c:pt idx="10">
                  <c:v>10</c:v>
                </c:pt>
                <c:pt idx="11">
                  <c:v>7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68-429A-A660-FF1B1A0F4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937240"/>
        <c:axId val="328371960"/>
      </c:scatterChart>
      <c:valAx>
        <c:axId val="325937240"/>
        <c:scaling>
          <c:orientation val="minMax"/>
          <c:max val="1.25"/>
          <c:min val="0.75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Creatinine mg/dl</a:t>
                </a:r>
              </a:p>
            </c:rich>
          </c:tx>
          <c:layout>
            <c:manualLayout>
              <c:xMode val="edge"/>
              <c:yMode val="edge"/>
              <c:x val="0.41791146297677378"/>
              <c:y val="0.8854625550660792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71960"/>
        <c:crosses val="autoZero"/>
        <c:crossBetween val="midCat"/>
        <c:majorUnit val="0.05"/>
        <c:minorUnit val="0.05"/>
      </c:valAx>
      <c:valAx>
        <c:axId val="328371960"/>
        <c:scaling>
          <c:orientation val="minMax"/>
          <c:max val="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1.2437841160023029E-2"/>
              <c:y val="0.35242290748898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5937240"/>
        <c:crosses val="autoZero"/>
        <c:crossBetween val="midCat"/>
        <c:majorUnit val="5"/>
        <c:minorUnit val="2.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2.0 SD</a:t>
            </a:r>
          </a:p>
        </c:rich>
      </c:tx>
      <c:layout>
        <c:manualLayout>
          <c:xMode val="edge"/>
          <c:yMode val="edge"/>
          <c:x val="0.44168788006925608"/>
          <c:y val="3.947385328370547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40696292329371"/>
          <c:y val="0.20175525011671686"/>
          <c:w val="0.83126651586067857"/>
          <c:h val="0.57456386446282404"/>
        </c:manualLayout>
      </c:layout>
      <c:scatterChart>
        <c:scatterStyle val="smoothMarker"/>
        <c:varyColors val="0"/>
        <c:ser>
          <c:idx val="1"/>
          <c:order val="0"/>
          <c:spPr>
            <a:ln w="12700">
              <a:solidFill>
                <a:srgbClr val="3366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Males!$A$2:$A$17</c:f>
              <c:numCache>
                <c:formatCode>General</c:formatCode>
                <c:ptCount val="16"/>
                <c:pt idx="0">
                  <c:v>0.78</c:v>
                </c:pt>
                <c:pt idx="1">
                  <c:v>0.81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0.99</c:v>
                </c:pt>
                <c:pt idx="8">
                  <c:v>1.02</c:v>
                </c:pt>
                <c:pt idx="9">
                  <c:v>1.05</c:v>
                </c:pt>
                <c:pt idx="10">
                  <c:v>1.08</c:v>
                </c:pt>
                <c:pt idx="11">
                  <c:v>1.1100000000000001</c:v>
                </c:pt>
                <c:pt idx="12">
                  <c:v>1.1399999999999999</c:v>
                </c:pt>
                <c:pt idx="13">
                  <c:v>1.17</c:v>
                </c:pt>
                <c:pt idx="14">
                  <c:v>1.2</c:v>
                </c:pt>
                <c:pt idx="15">
                  <c:v>1.23</c:v>
                </c:pt>
              </c:numCache>
            </c:numRef>
          </c:xVal>
          <c:yVal>
            <c:numRef>
              <c:f>Males!$B$2:$B$17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7</c:v>
                </c:pt>
                <c:pt idx="6">
                  <c:v>15</c:v>
                </c:pt>
                <c:pt idx="7">
                  <c:v>18</c:v>
                </c:pt>
                <c:pt idx="8">
                  <c:v>17</c:v>
                </c:pt>
                <c:pt idx="9">
                  <c:v>13</c:v>
                </c:pt>
                <c:pt idx="10">
                  <c:v>12</c:v>
                </c:pt>
                <c:pt idx="11">
                  <c:v>8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B1-43FD-8C36-EB3EB3E5DB9A}"/>
            </c:ext>
          </c:extLst>
        </c:ser>
        <c:ser>
          <c:idx val="2"/>
          <c:order val="1"/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Males!$A$2:$A$17</c:f>
              <c:numCache>
                <c:formatCode>General</c:formatCode>
                <c:ptCount val="16"/>
                <c:pt idx="0">
                  <c:v>0.78</c:v>
                </c:pt>
                <c:pt idx="1">
                  <c:v>0.81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0.99</c:v>
                </c:pt>
                <c:pt idx="8">
                  <c:v>1.02</c:v>
                </c:pt>
                <c:pt idx="9">
                  <c:v>1.05</c:v>
                </c:pt>
                <c:pt idx="10">
                  <c:v>1.08</c:v>
                </c:pt>
                <c:pt idx="11">
                  <c:v>1.1100000000000001</c:v>
                </c:pt>
                <c:pt idx="12">
                  <c:v>1.1399999999999999</c:v>
                </c:pt>
                <c:pt idx="13">
                  <c:v>1.17</c:v>
                </c:pt>
                <c:pt idx="14">
                  <c:v>1.2</c:v>
                </c:pt>
                <c:pt idx="15">
                  <c:v>1.23</c:v>
                </c:pt>
              </c:numCache>
            </c:numRef>
          </c:xVal>
          <c:yVal>
            <c:numRef>
              <c:f>Males!$E$2:$E$17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</c:v>
                </c:pt>
                <c:pt idx="8">
                  <c:v>12</c:v>
                </c:pt>
                <c:pt idx="9">
                  <c:v>9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B1-43FD-8C36-EB3EB3E5D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71568"/>
        <c:axId val="328373528"/>
      </c:scatterChart>
      <c:valAx>
        <c:axId val="328371568"/>
        <c:scaling>
          <c:orientation val="minMax"/>
          <c:max val="1.25"/>
          <c:min val="0.75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Creatinine mg/dl</a:t>
                </a:r>
              </a:p>
            </c:rich>
          </c:tx>
          <c:layout>
            <c:manualLayout>
              <c:xMode val="edge"/>
              <c:yMode val="edge"/>
              <c:x val="0.41935534680732739"/>
              <c:y val="0.8859687070342783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73528"/>
        <c:crosses val="autoZero"/>
        <c:crossBetween val="midCat"/>
        <c:majorUnit val="0.05"/>
        <c:minorUnit val="0.05"/>
      </c:valAx>
      <c:valAx>
        <c:axId val="328373528"/>
        <c:scaling>
          <c:orientation val="minMax"/>
          <c:max val="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1.2406962923293709E-2"/>
              <c:y val="0.333334761062401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71568"/>
        <c:crosses val="autoZero"/>
        <c:crossBetween val="midCat"/>
        <c:majorUnit val="5"/>
        <c:minorUnit val="2.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1.0 SD</a:t>
            </a:r>
          </a:p>
        </c:rich>
      </c:tx>
      <c:layout>
        <c:manualLayout>
          <c:xMode val="edge"/>
          <c:yMode val="edge"/>
          <c:x val="0.44527471352882447"/>
          <c:y val="3.9647577092511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89084336822568"/>
          <c:y val="0.18061674008810572"/>
          <c:w val="0.83084778948953841"/>
          <c:h val="0.61674008810572689"/>
        </c:manualLayout>
      </c:layou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3366FF"/>
              </a:solidFill>
              <a:prstDash val="solid"/>
            </a:ln>
          </c:spPr>
          <c:xVal>
            <c:numRef>
              <c:f>Males!$A$2:$A$17</c:f>
              <c:numCache>
                <c:formatCode>General</c:formatCode>
                <c:ptCount val="16"/>
                <c:pt idx="0">
                  <c:v>0.78</c:v>
                </c:pt>
                <c:pt idx="1">
                  <c:v>0.81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0.99</c:v>
                </c:pt>
                <c:pt idx="8">
                  <c:v>1.02</c:v>
                </c:pt>
                <c:pt idx="9">
                  <c:v>1.05</c:v>
                </c:pt>
                <c:pt idx="10">
                  <c:v>1.08</c:v>
                </c:pt>
                <c:pt idx="11">
                  <c:v>1.1100000000000001</c:v>
                </c:pt>
                <c:pt idx="12">
                  <c:v>1.1399999999999999</c:v>
                </c:pt>
                <c:pt idx="13">
                  <c:v>1.17</c:v>
                </c:pt>
                <c:pt idx="14">
                  <c:v>1.2</c:v>
                </c:pt>
                <c:pt idx="15">
                  <c:v>1.23</c:v>
                </c:pt>
              </c:numCache>
            </c:numRef>
          </c:xVal>
          <c:yVal>
            <c:numRef>
              <c:f>Males!$B$2:$B$17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7</c:v>
                </c:pt>
                <c:pt idx="6">
                  <c:v>15</c:v>
                </c:pt>
                <c:pt idx="7">
                  <c:v>18</c:v>
                </c:pt>
                <c:pt idx="8">
                  <c:v>17</c:v>
                </c:pt>
                <c:pt idx="9">
                  <c:v>13</c:v>
                </c:pt>
                <c:pt idx="10">
                  <c:v>12</c:v>
                </c:pt>
                <c:pt idx="11">
                  <c:v>8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AB-44CF-8C69-8650481E8FE0}"/>
            </c:ext>
          </c:extLst>
        </c:ser>
        <c:ser>
          <c:idx val="3"/>
          <c:order val="1"/>
          <c:spPr>
            <a:ln w="19050">
              <a:solidFill>
                <a:srgbClr val="FF0000"/>
              </a:solidFill>
              <a:prstDash val="solid"/>
            </a:ln>
          </c:spPr>
          <c:marker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</c:spPr>
          </c:marker>
          <c:xVal>
            <c:numRef>
              <c:f>Males!$A$2:$A$17</c:f>
              <c:numCache>
                <c:formatCode>General</c:formatCode>
                <c:ptCount val="16"/>
                <c:pt idx="0">
                  <c:v>0.78</c:v>
                </c:pt>
                <c:pt idx="1">
                  <c:v>0.81</c:v>
                </c:pt>
                <c:pt idx="2">
                  <c:v>0.84</c:v>
                </c:pt>
                <c:pt idx="3">
                  <c:v>0.87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0.99</c:v>
                </c:pt>
                <c:pt idx="8">
                  <c:v>1.02</c:v>
                </c:pt>
                <c:pt idx="9">
                  <c:v>1.05</c:v>
                </c:pt>
                <c:pt idx="10">
                  <c:v>1.08</c:v>
                </c:pt>
                <c:pt idx="11">
                  <c:v>1.1100000000000001</c:v>
                </c:pt>
                <c:pt idx="12">
                  <c:v>1.1399999999999999</c:v>
                </c:pt>
                <c:pt idx="13">
                  <c:v>1.17</c:v>
                </c:pt>
                <c:pt idx="14">
                  <c:v>1.2</c:v>
                </c:pt>
                <c:pt idx="15">
                  <c:v>1.23</c:v>
                </c:pt>
              </c:numCache>
            </c:numRef>
          </c:xVal>
          <c:yVal>
            <c:numRef>
              <c:f>Males!$D$2:$D$17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11</c:v>
                </c:pt>
                <c:pt idx="6">
                  <c:v>15</c:v>
                </c:pt>
                <c:pt idx="7">
                  <c:v>16</c:v>
                </c:pt>
                <c:pt idx="8">
                  <c:v>15</c:v>
                </c:pt>
                <c:pt idx="9">
                  <c:v>13</c:v>
                </c:pt>
                <c:pt idx="10">
                  <c:v>10</c:v>
                </c:pt>
                <c:pt idx="11">
                  <c:v>7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EAB-44CF-8C69-8650481E8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70784"/>
        <c:axId val="328375488"/>
      </c:scatterChart>
      <c:valAx>
        <c:axId val="328370784"/>
        <c:scaling>
          <c:orientation val="minMax"/>
          <c:max val="1.25"/>
          <c:min val="0.75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Creatinine mg/dl</a:t>
                </a:r>
              </a:p>
            </c:rich>
          </c:tx>
          <c:layout>
            <c:manualLayout>
              <c:xMode val="edge"/>
              <c:yMode val="edge"/>
              <c:x val="0.41791146297677378"/>
              <c:y val="0.8854625550660792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75488"/>
        <c:crosses val="autoZero"/>
        <c:crossBetween val="midCat"/>
        <c:majorUnit val="0.05"/>
        <c:minorUnit val="0.05"/>
      </c:valAx>
      <c:valAx>
        <c:axId val="328375488"/>
        <c:scaling>
          <c:orientation val="minMax"/>
          <c:max val="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1.2437841160023029E-2"/>
              <c:y val="0.35242290748898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70784"/>
        <c:crosses val="autoZero"/>
        <c:crossBetween val="midCat"/>
        <c:majorUnit val="5"/>
        <c:minorUnit val="2.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A1c - Histogram of  n = 474 in</a:t>
            </a:r>
            <a:r>
              <a:rPr lang="en-US" baseline="0" dirty="0"/>
              <a:t> NHANES III Study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'SU-A1C'!$S$6</c:f>
              <c:strCache>
                <c:ptCount val="1"/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'SU-A1C'!$A$10:$A$29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cat>
          <c:val>
            <c:numRef>
              <c:f>'SU-A1C'!$B$10:$B$29</c:f>
              <c:numCache>
                <c:formatCode>General</c:formatCode>
                <c:ptCount val="20"/>
                <c:pt idx="0">
                  <c:v>1</c:v>
                </c:pt>
                <c:pt idx="1">
                  <c:v>5</c:v>
                </c:pt>
                <c:pt idx="2">
                  <c:v>17</c:v>
                </c:pt>
                <c:pt idx="3">
                  <c:v>110</c:v>
                </c:pt>
                <c:pt idx="4">
                  <c:v>183</c:v>
                </c:pt>
                <c:pt idx="5">
                  <c:v>102</c:v>
                </c:pt>
                <c:pt idx="6">
                  <c:v>23</c:v>
                </c:pt>
                <c:pt idx="7">
                  <c:v>10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C-4417-8C85-BD404C04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890584"/>
        <c:axId val="420894112"/>
      </c:barChart>
      <c:catAx>
        <c:axId val="42089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4112"/>
        <c:crosses val="autoZero"/>
        <c:auto val="1"/>
        <c:lblAlgn val="ctr"/>
        <c:lblOffset val="100"/>
        <c:noMultiLvlLbl val="0"/>
      </c:catAx>
      <c:valAx>
        <c:axId val="4208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A1c</a:t>
            </a:r>
            <a:r>
              <a:rPr lang="en-US" sz="2000" baseline="0" dirty="0"/>
              <a:t> fit by Johnson SU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'SU-A1C'!$B$9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'SU-A1C'!$A$10:$A$29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cat>
          <c:val>
            <c:numRef>
              <c:f>'SU-A1C'!$B$10:$B$29</c:f>
              <c:numCache>
                <c:formatCode>General</c:formatCode>
                <c:ptCount val="20"/>
                <c:pt idx="0">
                  <c:v>1</c:v>
                </c:pt>
                <c:pt idx="1">
                  <c:v>5</c:v>
                </c:pt>
                <c:pt idx="2">
                  <c:v>17</c:v>
                </c:pt>
                <c:pt idx="3">
                  <c:v>110</c:v>
                </c:pt>
                <c:pt idx="4">
                  <c:v>183</c:v>
                </c:pt>
                <c:pt idx="5">
                  <c:v>102</c:v>
                </c:pt>
                <c:pt idx="6">
                  <c:v>23</c:v>
                </c:pt>
                <c:pt idx="7">
                  <c:v>10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F-4F95-91F2-18B3613FE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0889408"/>
        <c:axId val="420892152"/>
      </c:barChart>
      <c:lineChart>
        <c:grouping val="standard"/>
        <c:varyColors val="0"/>
        <c:ser>
          <c:idx val="1"/>
          <c:order val="1"/>
          <c:tx>
            <c:strRef>
              <c:f>'SU-A1C'!$E$9</c:f>
              <c:strCache>
                <c:ptCount val="1"/>
                <c:pt idx="0">
                  <c:v>fit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'SU-A1C'!$A$10:$A$29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cat>
          <c:val>
            <c:numRef>
              <c:f>'SU-A1C'!$E$10:$E$29</c:f>
              <c:numCache>
                <c:formatCode>0.0000</c:formatCode>
                <c:ptCount val="20"/>
                <c:pt idx="0">
                  <c:v>0.2329477613550556</c:v>
                </c:pt>
                <c:pt idx="1">
                  <c:v>2.7584095192092772</c:v>
                </c:pt>
                <c:pt idx="2">
                  <c:v>23.585625419749668</c:v>
                </c:pt>
                <c:pt idx="3">
                  <c:v>107.09750483648662</c:v>
                </c:pt>
                <c:pt idx="4">
                  <c:v>183.95313127845483</c:v>
                </c:pt>
                <c:pt idx="5">
                  <c:v>102.31760761239883</c:v>
                </c:pt>
                <c:pt idx="6">
                  <c:v>21.791496396555907</c:v>
                </c:pt>
                <c:pt idx="7">
                  <c:v>2.5006646205698764</c:v>
                </c:pt>
                <c:pt idx="8">
                  <c:v>0.20939712953310383</c:v>
                </c:pt>
                <c:pt idx="9">
                  <c:v>1.5558749257267553E-2</c:v>
                </c:pt>
                <c:pt idx="10">
                  <c:v>1.1437959208193216E-3</c:v>
                </c:pt>
                <c:pt idx="11">
                  <c:v>8.7992815526854795E-5</c:v>
                </c:pt>
                <c:pt idx="12">
                  <c:v>7.2771781626165237E-6</c:v>
                </c:pt>
                <c:pt idx="13">
                  <c:v>6.5437378969818007E-7</c:v>
                </c:pt>
                <c:pt idx="14">
                  <c:v>6.4180753763535286E-8</c:v>
                </c:pt>
                <c:pt idx="15">
                  <c:v>6.858416780766014E-9</c:v>
                </c:pt>
                <c:pt idx="16">
                  <c:v>7.9594985053373341E-10</c:v>
                </c:pt>
                <c:pt idx="17">
                  <c:v>9.9901319302054621E-11</c:v>
                </c:pt>
                <c:pt idx="18">
                  <c:v>1.3499276159611634E-11</c:v>
                </c:pt>
                <c:pt idx="19">
                  <c:v>1.9549158928986189E-12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CFF-4F95-91F2-18B3613FE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889408"/>
        <c:axId val="420892152"/>
      </c:lineChart>
      <c:catAx>
        <c:axId val="42088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2152"/>
        <c:crosses val="autoZero"/>
        <c:auto val="1"/>
        <c:lblAlgn val="ctr"/>
        <c:lblOffset val="100"/>
        <c:noMultiLvlLbl val="1"/>
      </c:catAx>
      <c:valAx>
        <c:axId val="420892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A1c - fit by Dissection by</a:t>
            </a:r>
            <a:r>
              <a:rPr lang="en-US" sz="2000" baseline="0" dirty="0"/>
              <a:t> </a:t>
            </a:r>
            <a:r>
              <a:rPr lang="en-US" sz="2000" dirty="0"/>
              <a:t>Johnson SU &amp; Normal Distributions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134704459817757E-2"/>
          <c:y val="9.316552780139617E-2"/>
          <c:w val="0.92613552329618865"/>
          <c:h val="0.785315579542745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'SU&amp;Gauss-a1c'!$E$9</c:f>
              <c:strCache>
                <c:ptCount val="1"/>
                <c:pt idx="0">
                  <c:v>SU-Normals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5875">
                <a:solidFill>
                  <a:srgbClr val="FF0000"/>
                </a:solidFill>
              </a:ln>
              <a:effectLst/>
            </c:spPr>
          </c:marker>
          <c:xVal>
            <c:numRef>
              <c:f>'SU&amp;Gauss-a1c'!$A$10:$A$29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xVal>
          <c:yVal>
            <c:numRef>
              <c:f>'SU&amp;Gauss-a1c'!$E$10:$E$29</c:f>
              <c:numCache>
                <c:formatCode>0.0000</c:formatCode>
                <c:ptCount val="20"/>
                <c:pt idx="0">
                  <c:v>1.6933634080025132E-2</c:v>
                </c:pt>
                <c:pt idx="1">
                  <c:v>1.0116685839485149</c:v>
                </c:pt>
                <c:pt idx="2">
                  <c:v>18.513418051905276</c:v>
                </c:pt>
                <c:pt idx="3">
                  <c:v>103.73513718161159</c:v>
                </c:pt>
                <c:pt idx="4">
                  <c:v>177.93266775747867</c:v>
                </c:pt>
                <c:pt idx="5">
                  <c:v>93.421015012800893</c:v>
                </c:pt>
                <c:pt idx="6">
                  <c:v>15.015164759833741</c:v>
                </c:pt>
                <c:pt idx="7">
                  <c:v>0.73895630086561137</c:v>
                </c:pt>
                <c:pt idx="8">
                  <c:v>1.1140019617631697E-2</c:v>
                </c:pt>
                <c:pt idx="9">
                  <c:v>5.1472578062582547E-5</c:v>
                </c:pt>
                <c:pt idx="10">
                  <c:v>7.2946012166241294E-8</c:v>
                </c:pt>
                <c:pt idx="11">
                  <c:v>3.1735421607285114E-11</c:v>
                </c:pt>
                <c:pt idx="12">
                  <c:v>4.2428120919340223E-15</c:v>
                </c:pt>
                <c:pt idx="13">
                  <c:v>1.7452109313696099E-19</c:v>
                </c:pt>
                <c:pt idx="14">
                  <c:v>2.2116288072158067E-24</c:v>
                </c:pt>
                <c:pt idx="15">
                  <c:v>8.6476838797817191E-30</c:v>
                </c:pt>
                <c:pt idx="16">
                  <c:v>1.0450349792379949E-35</c:v>
                </c:pt>
                <c:pt idx="17">
                  <c:v>3.9101395500537715E-42</c:v>
                </c:pt>
                <c:pt idx="18">
                  <c:v>4.5387617391196169E-49</c:v>
                </c:pt>
                <c:pt idx="19">
                  <c:v>1.6378924731959935E-56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A4F-431D-AE26-B7098B47AF04}"/>
            </c:ext>
          </c:extLst>
        </c:ser>
        <c:ser>
          <c:idx val="1"/>
          <c:order val="1"/>
          <c:tx>
            <c:strRef>
              <c:f>'SU&amp;Gauss-a1c'!$J$9</c:f>
              <c:strCache>
                <c:ptCount val="1"/>
                <c:pt idx="0">
                  <c:v>Gauss-Abnormal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</c:marker>
          <c:xVal>
            <c:numRef>
              <c:f>'SU&amp;Gauss-a1c'!$A$10:$A$29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xVal>
          <c:yVal>
            <c:numRef>
              <c:f>'SU&amp;Gauss-a1c'!$H$10:$H$29</c:f>
              <c:numCache>
                <c:formatCode>0.0000</c:formatCode>
                <c:ptCount val="20"/>
                <c:pt idx="0">
                  <c:v>0.53687384505787727</c:v>
                </c:pt>
                <c:pt idx="1">
                  <c:v>1.2517411228325397</c:v>
                </c:pt>
                <c:pt idx="2">
                  <c:v>2.4972972187486087</c:v>
                </c:pt>
                <c:pt idx="3">
                  <c:v>4.2632361221634429</c:v>
                </c:pt>
                <c:pt idx="4">
                  <c:v>6.2276182210931585</c:v>
                </c:pt>
                <c:pt idx="5">
                  <c:v>7.7842722096387087</c:v>
                </c:pt>
                <c:pt idx="6">
                  <c:v>8.3258290287725369</c:v>
                </c:pt>
                <c:pt idx="7">
                  <c:v>7.6199198364226302</c:v>
                </c:pt>
                <c:pt idx="8">
                  <c:v>5.9674220773757094</c:v>
                </c:pt>
                <c:pt idx="9">
                  <c:v>3.9988632347320507</c:v>
                </c:pt>
                <c:pt idx="10">
                  <c:v>2.2929774597300128</c:v>
                </c:pt>
                <c:pt idx="11">
                  <c:v>1.1250620103524718</c:v>
                </c:pt>
                <c:pt idx="12">
                  <c:v>0.4723528880294961</c:v>
                </c:pt>
                <c:pt idx="13">
                  <c:v>0.16969542348076042</c:v>
                </c:pt>
                <c:pt idx="14">
                  <c:v>5.2165950515329573E-2</c:v>
                </c:pt>
                <c:pt idx="15">
                  <c:v>1.3722004591108988E-2</c:v>
                </c:pt>
                <c:pt idx="16">
                  <c:v>3.0885983540608272E-3</c:v>
                </c:pt>
                <c:pt idx="17">
                  <c:v>5.9486545754864381E-4</c:v>
                </c:pt>
                <c:pt idx="18">
                  <c:v>9.8036885726127189E-5</c:v>
                </c:pt>
                <c:pt idx="19">
                  <c:v>1.3825272580433991E-5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A4F-431D-AE26-B7098B47A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74312"/>
        <c:axId val="328372352"/>
      </c:scatterChart>
      <c:valAx>
        <c:axId val="328374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72352"/>
        <c:crosses val="autoZero"/>
        <c:crossBetween val="midCat"/>
        <c:majorUnit val="0.5"/>
      </c:valAx>
      <c:valAx>
        <c:axId val="3283723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74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Dissection using two Johnson</a:t>
            </a:r>
            <a:r>
              <a:rPr lang="en-US" sz="2000" baseline="0" dirty="0"/>
              <a:t> SU distributions</a:t>
            </a:r>
            <a:r>
              <a:rPr lang="en-US" sz="20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'SU2-A1c'!$D$9</c:f>
              <c:strCache>
                <c:ptCount val="1"/>
                <c:pt idx="0">
                  <c:v>Normal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'SU2-A1c'!$A$10:$A$29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xVal>
          <c:yVal>
            <c:numRef>
              <c:f>'SU2-A1c'!$E$10:$E$29</c:f>
              <c:numCache>
                <c:formatCode>0.0000</c:formatCode>
                <c:ptCount val="20"/>
                <c:pt idx="0">
                  <c:v>1.9426029220165827E-2</c:v>
                </c:pt>
                <c:pt idx="1">
                  <c:v>1.0899493853171505</c:v>
                </c:pt>
                <c:pt idx="2">
                  <c:v>19.207465861742246</c:v>
                </c:pt>
                <c:pt idx="3">
                  <c:v>105.75179495584942</c:v>
                </c:pt>
                <c:pt idx="4">
                  <c:v>181.34035327946179</c:v>
                </c:pt>
                <c:pt idx="5">
                  <c:v>96.751548356752622</c:v>
                </c:pt>
                <c:pt idx="6">
                  <c:v>16.079838650481282</c:v>
                </c:pt>
                <c:pt idx="7">
                  <c:v>0.83522097148882002</c:v>
                </c:pt>
                <c:pt idx="8">
                  <c:v>1.3632460295299903E-2</c:v>
                </c:pt>
                <c:pt idx="9">
                  <c:v>7.0446886144804517E-5</c:v>
                </c:pt>
                <c:pt idx="10">
                  <c:v>1.1636072076234896E-7</c:v>
                </c:pt>
                <c:pt idx="11">
                  <c:v>6.2144337557441274E-11</c:v>
                </c:pt>
                <c:pt idx="12">
                  <c:v>1.0875691186590928E-14</c:v>
                </c:pt>
                <c:pt idx="13">
                  <c:v>6.3322472324940111E-19</c:v>
                </c:pt>
                <c:pt idx="14">
                  <c:v>1.2474454608443048E-23</c:v>
                </c:pt>
                <c:pt idx="15">
                  <c:v>8.4693141642181822E-29</c:v>
                </c:pt>
                <c:pt idx="16">
                  <c:v>2.0214831108920627E-34</c:v>
                </c:pt>
                <c:pt idx="17">
                  <c:v>1.7325976947628575E-40</c:v>
                </c:pt>
                <c:pt idx="18">
                  <c:v>5.453365726253684E-47</c:v>
                </c:pt>
                <c:pt idx="19">
                  <c:v>6.4531386801173035E-54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92-476B-B81B-AAB15853655C}"/>
            </c:ext>
          </c:extLst>
        </c:ser>
        <c:ser>
          <c:idx val="1"/>
          <c:order val="1"/>
          <c:tx>
            <c:strRef>
              <c:f>'SU2-A1c'!$G$9</c:f>
              <c:strCache>
                <c:ptCount val="1"/>
                <c:pt idx="0">
                  <c:v>Abnormal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'SU2-A1c'!$A$10:$A$29</c:f>
              <c:numCache>
                <c:formatCode>General</c:formatCode>
                <c:ptCount val="20"/>
                <c:pt idx="0">
                  <c:v>3.25</c:v>
                </c:pt>
                <c:pt idx="1">
                  <c:v>3.75</c:v>
                </c:pt>
                <c:pt idx="2">
                  <c:v>4.25</c:v>
                </c:pt>
                <c:pt idx="3">
                  <c:v>4.75</c:v>
                </c:pt>
                <c:pt idx="4">
                  <c:v>5.25</c:v>
                </c:pt>
                <c:pt idx="5">
                  <c:v>5.75</c:v>
                </c:pt>
                <c:pt idx="6">
                  <c:v>6.25</c:v>
                </c:pt>
                <c:pt idx="7">
                  <c:v>6.75</c:v>
                </c:pt>
                <c:pt idx="8">
                  <c:v>7.25</c:v>
                </c:pt>
                <c:pt idx="9">
                  <c:v>7.75</c:v>
                </c:pt>
                <c:pt idx="10">
                  <c:v>8.25</c:v>
                </c:pt>
                <c:pt idx="11">
                  <c:v>8.75</c:v>
                </c:pt>
                <c:pt idx="12">
                  <c:v>9.25</c:v>
                </c:pt>
                <c:pt idx="13">
                  <c:v>9.75</c:v>
                </c:pt>
                <c:pt idx="14">
                  <c:v>10.25</c:v>
                </c:pt>
                <c:pt idx="15">
                  <c:v>10.75</c:v>
                </c:pt>
                <c:pt idx="16">
                  <c:v>11.25</c:v>
                </c:pt>
                <c:pt idx="17">
                  <c:v>11.75</c:v>
                </c:pt>
                <c:pt idx="18">
                  <c:v>12.25</c:v>
                </c:pt>
                <c:pt idx="19">
                  <c:v>12.75</c:v>
                </c:pt>
              </c:numCache>
            </c:numRef>
          </c:xVal>
          <c:yVal>
            <c:numRef>
              <c:f>'SU2-A1c'!$H$10:$H$29</c:f>
              <c:numCache>
                <c:formatCode>0.0000</c:formatCode>
                <c:ptCount val="20"/>
                <c:pt idx="0">
                  <c:v>1.2065028776605047</c:v>
                </c:pt>
                <c:pt idx="1">
                  <c:v>1.4143347134723163</c:v>
                </c:pt>
                <c:pt idx="2">
                  <c:v>1.7071837106863317</c:v>
                </c:pt>
                <c:pt idx="3">
                  <c:v>2.1487889704252514</c:v>
                </c:pt>
                <c:pt idx="4">
                  <c:v>2.8831803793516322</c:v>
                </c:pt>
                <c:pt idx="5">
                  <c:v>4.2925384204174843</c:v>
                </c:pt>
                <c:pt idx="6">
                  <c:v>7.3534640224678345</c:v>
                </c:pt>
                <c:pt idx="7">
                  <c:v>8.7855083088618784</c:v>
                </c:pt>
                <c:pt idx="8">
                  <c:v>5.1532039660436064</c:v>
                </c:pt>
                <c:pt idx="9">
                  <c:v>3.286144620884818</c:v>
                </c:pt>
                <c:pt idx="10">
                  <c:v>2.37155035873164</c:v>
                </c:pt>
                <c:pt idx="11">
                  <c:v>1.8466152632409913</c:v>
                </c:pt>
                <c:pt idx="12">
                  <c:v>1.5093219553363559</c:v>
                </c:pt>
                <c:pt idx="13">
                  <c:v>1.2752048643230034</c:v>
                </c:pt>
                <c:pt idx="14">
                  <c:v>1.1035108227383672</c:v>
                </c:pt>
                <c:pt idx="15">
                  <c:v>0.97233645169974126</c:v>
                </c:pt>
                <c:pt idx="16">
                  <c:v>0.86890956151170884</c:v>
                </c:pt>
                <c:pt idx="17">
                  <c:v>0.78529717103043817</c:v>
                </c:pt>
                <c:pt idx="18">
                  <c:v>0.71631868624138972</c:v>
                </c:pt>
                <c:pt idx="19">
                  <c:v>0.6584504202624093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92-476B-B81B-AAB15853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72744"/>
        <c:axId val="328374704"/>
      </c:scatterChart>
      <c:valAx>
        <c:axId val="328372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74704"/>
        <c:crosses val="autoZero"/>
        <c:crossBetween val="midCat"/>
        <c:majorUnit val="0.5"/>
      </c:valAx>
      <c:valAx>
        <c:axId val="328374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7274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36804366845449"/>
          <c:y val="0.90100263413230597"/>
          <c:w val="0.21244265662444367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dirty="0"/>
              <a:t>LDH 119 – after transform  </a:t>
            </a:r>
            <a:r>
              <a:rPr lang="en-US" sz="1800" b="1" dirty="0">
                <a:latin typeface="WP Greek Courier" panose="00000009000000000000" pitchFamily="49" charset="2"/>
              </a:rPr>
              <a:t>8</a:t>
            </a:r>
            <a:r>
              <a:rPr lang="en-US" sz="1800" b="1" dirty="0"/>
              <a:t> </a:t>
            </a:r>
            <a:r>
              <a:rPr lang="en-US" sz="1800" b="0" dirty="0"/>
              <a:t>= -0.9742</a:t>
            </a:r>
          </a:p>
        </c:rich>
      </c:tx>
      <c:layout>
        <c:manualLayout>
          <c:xMode val="edge"/>
          <c:yMode val="edge"/>
          <c:x val="0.17769862415596863"/>
          <c:y val="2.47366395278961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775244299674269E-2"/>
          <c:y val="0.16452442159383032"/>
          <c:w val="0.9104234527687296"/>
          <c:h val="0.71979434447300772"/>
        </c:manualLayout>
      </c:layout>
      <c:barChart>
        <c:barDir val="col"/>
        <c:grouping val="clustered"/>
        <c:varyColors val="0"/>
        <c:ser>
          <c:idx val="0"/>
          <c:order val="0"/>
          <c:tx>
            <c:v>LDH 119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'119'!$G$26:$G$37</c:f>
              <c:numCache>
                <c:formatCode>0.0000</c:formatCode>
                <c:ptCount val="12"/>
                <c:pt idx="0">
                  <c:v>1.0228999999999999</c:v>
                </c:pt>
                <c:pt idx="1">
                  <c:v>1.0232000000000001</c:v>
                </c:pt>
                <c:pt idx="2">
                  <c:v>1.0235000000000001</c:v>
                </c:pt>
                <c:pt idx="3">
                  <c:v>1.0238</c:v>
                </c:pt>
                <c:pt idx="4">
                  <c:v>1.0241</c:v>
                </c:pt>
                <c:pt idx="5">
                  <c:v>1.0244</c:v>
                </c:pt>
                <c:pt idx="6">
                  <c:v>1.0246999999999999</c:v>
                </c:pt>
                <c:pt idx="7">
                  <c:v>1.0249999999999999</c:v>
                </c:pt>
                <c:pt idx="8">
                  <c:v>1.0253000000000001</c:v>
                </c:pt>
                <c:pt idx="9">
                  <c:v>1.0256000000000001</c:v>
                </c:pt>
                <c:pt idx="10">
                  <c:v>1.0259</c:v>
                </c:pt>
                <c:pt idx="11">
                  <c:v>1.0262</c:v>
                </c:pt>
              </c:numCache>
            </c:numRef>
          </c:cat>
          <c:val>
            <c:numRef>
              <c:f>'119'!$J$7:$J$18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16</c:v>
                </c:pt>
                <c:pt idx="4">
                  <c:v>20</c:v>
                </c:pt>
                <c:pt idx="5">
                  <c:v>19</c:v>
                </c:pt>
                <c:pt idx="6">
                  <c:v>23</c:v>
                </c:pt>
                <c:pt idx="7">
                  <c:v>16</c:v>
                </c:pt>
                <c:pt idx="8">
                  <c:v>10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E-4EDB-A4B0-F227E655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46654256"/>
        <c:axId val="1"/>
      </c:barChart>
      <c:catAx>
        <c:axId val="446654256"/>
        <c:scaling>
          <c:orientation val="minMax"/>
        </c:scaling>
        <c:delete val="0"/>
        <c:axPos val="b"/>
        <c:numFmt formatCode="0.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6542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C004B-3A65-4C00-A488-9F7D1A39A31F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ACE0-6B22-412F-9841-2ED1345C2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3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44E2-98CB-4652-AD41-093AD058243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AD2B-A739-419C-9D3A-9B9B67CB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5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minghamheartstudy.org/participants/original.php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CS\IMAGES\pcsea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64" y="2530659"/>
            <a:ext cx="1600200" cy="15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778" y="4193059"/>
            <a:ext cx="1005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Richard B. Goldstein, Ph.D.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Professor of Mathematics (ret.)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Providence College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Courtesy Professor of Mathematics at FGCU</a:t>
            </a:r>
            <a:endParaRPr lang="en-US" altLang="en-US" sz="3200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367" y="486032"/>
            <a:ext cx="11211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Normal Reference Range in Medicine and Skewed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52882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5" y="403654"/>
            <a:ext cx="10157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Using Percentiles on Raw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2065" y="1510222"/>
            <a:ext cx="10214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 sample values are sorted: </a:t>
            </a:r>
          </a:p>
          <a:p>
            <a:endParaRPr lang="en-US" sz="2800" dirty="0"/>
          </a:p>
          <a:p>
            <a:r>
              <a:rPr lang="en-US" sz="2800" dirty="0"/>
              <a:t>Method I (used by Excel and Quattro Pro for example)</a:t>
            </a:r>
          </a:p>
          <a:p>
            <a:r>
              <a:rPr lang="en-US" sz="2800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737710" y="1425100"/>
          <a:ext cx="3079501" cy="56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Equation" r:id="rId3" imgW="1320480" imgH="241200" progId="Equation.3">
                  <p:embed/>
                </p:oleObj>
              </mc:Choice>
              <mc:Fallback>
                <p:oleObj name="Equation" r:id="rId3" imgW="1320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7710" y="1425100"/>
                        <a:ext cx="3079501" cy="562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51693" y="2729429"/>
          <a:ext cx="5917734" cy="86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7" name="Equation" r:id="rId5" imgW="2679480" imgH="393480" progId="Equation.3">
                  <p:embed/>
                </p:oleObj>
              </mc:Choice>
              <mc:Fallback>
                <p:oleObj name="Equation" r:id="rId5" imgW="267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693" y="2729429"/>
                        <a:ext cx="5917734" cy="869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763943" y="3443652"/>
          <a:ext cx="8104987" cy="157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8" name="Equation" r:id="rId7" imgW="4165560" imgH="812520" progId="Equation.3">
                  <p:embed/>
                </p:oleObj>
              </mc:Choice>
              <mc:Fallback>
                <p:oleObj name="Equation" r:id="rId7" imgW="416556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943" y="3443652"/>
                        <a:ext cx="8104987" cy="1579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43D94EA-D562-403E-B47A-3CD96C563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592" y="5135449"/>
            <a:ext cx="10906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837" y="373224"/>
            <a:ext cx="854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Method II (used by SPSS and known as Tukey’s Hinges)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976378"/>
              </p:ext>
            </p:extLst>
          </p:nvPr>
        </p:nvGraphicFramePr>
        <p:xfrm>
          <a:off x="1232580" y="1295205"/>
          <a:ext cx="9429751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3" imgW="3974760" imgH="241200" progId="Equation.3">
                  <p:embed/>
                </p:oleObj>
              </mc:Choice>
              <mc:Fallback>
                <p:oleObj name="Equation" r:id="rId3" imgW="3974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2580" y="1295205"/>
                        <a:ext cx="9429751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8643" y="2008334"/>
            <a:ext cx="9497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[a]	if k(n + 1) &lt; 1 then use r = 1</a:t>
            </a:r>
          </a:p>
          <a:p>
            <a:r>
              <a:rPr lang="en-US" sz="2800" dirty="0"/>
              <a:t>[b]	if k(n + 1) &gt; n then use r = n</a:t>
            </a:r>
          </a:p>
          <a:p>
            <a:r>
              <a:rPr lang="en-US" sz="2800" dirty="0"/>
              <a:t>[c]	otherwise interpolate using r = k(n + 1) </a:t>
            </a:r>
          </a:p>
          <a:p>
            <a:endParaRPr lang="en-US" sz="2800" dirty="0"/>
          </a:p>
          <a:p>
            <a:r>
              <a:rPr lang="en-US" sz="2800" dirty="0"/>
              <a:t>Using this method the normal range is 0.910 to 1.165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2580" y="5066522"/>
            <a:ext cx="10055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National Committee for Clinical Laboratory Standards accepted the use of percentiles as an optional method for determining a normal range which was proposed by L. Herrera.</a:t>
            </a:r>
          </a:p>
        </p:txBody>
      </p:sp>
    </p:spTree>
    <p:extLst>
      <p:ext uri="{BB962C8B-B14F-4D97-AF65-F5344CB8AC3E}">
        <p14:creationId xmlns:p14="http://schemas.microsoft.com/office/powerpoint/2010/main" val="424602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49452-A0A1-4929-9DDD-82C9A0F60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38" y="1912776"/>
            <a:ext cx="11171799" cy="31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6" y="362465"/>
            <a:ext cx="1100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ERRORS IN CLINICAL LABORATORIES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405" y="1293341"/>
            <a:ext cx="10849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Variations between 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Variation between analysts (same laboratory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Day-to-day variations (same analyst, laboratory, and sample)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Variations between replicates (same analysis)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784618"/>
              </p:ext>
            </p:extLst>
          </p:nvPr>
        </p:nvGraphicFramePr>
        <p:xfrm>
          <a:off x="518983" y="3152623"/>
          <a:ext cx="382905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99245"/>
              </p:ext>
            </p:extLst>
          </p:nvPr>
        </p:nvGraphicFramePr>
        <p:xfrm>
          <a:off x="8177083" y="3167590"/>
          <a:ext cx="3838575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210781"/>
              </p:ext>
            </p:extLst>
          </p:nvPr>
        </p:nvGraphicFramePr>
        <p:xfrm>
          <a:off x="4246733" y="3167590"/>
          <a:ext cx="3838575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655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6" y="362465"/>
            <a:ext cx="1100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CONVOLUTION (sum of random variables)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920" y="1318054"/>
            <a:ext cx="7933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 = X + Y </a:t>
            </a:r>
          </a:p>
          <a:p>
            <a:r>
              <a:rPr lang="en-US" sz="2400" dirty="0"/>
              <a:t>X has probability density function f(x)</a:t>
            </a:r>
          </a:p>
          <a:p>
            <a:r>
              <a:rPr lang="en-US" sz="2400" dirty="0"/>
              <a:t>Y has probability density function g(x)</a:t>
            </a:r>
          </a:p>
          <a:p>
            <a:r>
              <a:rPr lang="en-US" sz="2400" dirty="0"/>
              <a:t>Z has probability density function h(x)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54674"/>
              </p:ext>
            </p:extLst>
          </p:nvPr>
        </p:nvGraphicFramePr>
        <p:xfrm>
          <a:off x="1220788" y="2962275"/>
          <a:ext cx="2816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3" imgW="1447560" imgH="469800" progId="Equation.3">
                  <p:embed/>
                </p:oleObj>
              </mc:Choice>
              <mc:Fallback>
                <p:oleObj name="Equation" r:id="rId3" imgW="14475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788" y="2962275"/>
                        <a:ext cx="28162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0919" y="3876088"/>
            <a:ext cx="71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 Exponential and Normal Distributions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75368"/>
              </p:ext>
            </p:extLst>
          </p:nvPr>
        </p:nvGraphicFramePr>
        <p:xfrm>
          <a:off x="1217140" y="4350629"/>
          <a:ext cx="4969476" cy="210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5" imgW="2819160" imgH="1193760" progId="Equation.3">
                  <p:embed/>
                </p:oleObj>
              </mc:Choice>
              <mc:Fallback>
                <p:oleObj name="Equation" r:id="rId5" imgW="281916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7140" y="4350629"/>
                        <a:ext cx="4969476" cy="2104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99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F25D-49E8-40B5-A47E-53B05F06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Skewed Distributions for Fitting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1988-63D8-427E-B099-A2B318F7B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Gram – </a:t>
            </a:r>
            <a:r>
              <a:rPr lang="en-US" sz="4800" dirty="0" err="1"/>
              <a:t>Charlier</a:t>
            </a:r>
            <a:r>
              <a:rPr lang="en-US" sz="4800" dirty="0"/>
              <a:t> Series</a:t>
            </a:r>
          </a:p>
          <a:p>
            <a:r>
              <a:rPr lang="en-US" sz="4800" dirty="0"/>
              <a:t>Pearson System of Distributions</a:t>
            </a:r>
          </a:p>
          <a:p>
            <a:r>
              <a:rPr lang="en-US" sz="4800" dirty="0"/>
              <a:t>N.L. Johnson System of Distributions</a:t>
            </a:r>
          </a:p>
          <a:p>
            <a:r>
              <a:rPr lang="en-US" sz="4800" dirty="0"/>
              <a:t>Skew-Normal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0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D2E5-8D98-484D-8EA3-407965F5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Gram-</a:t>
            </a:r>
            <a:r>
              <a:rPr lang="en-US" sz="5400" b="1" dirty="0" err="1">
                <a:solidFill>
                  <a:srgbClr val="FF0000"/>
                </a:solidFill>
              </a:rPr>
              <a:t>Charlier</a:t>
            </a:r>
            <a:r>
              <a:rPr lang="en-US" sz="5400" b="1" dirty="0">
                <a:solidFill>
                  <a:srgbClr val="FF0000"/>
                </a:solidFill>
              </a:rPr>
              <a:t> Series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87858E-0E94-47ED-B256-B38F424385D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42266"/>
              </p:ext>
            </p:extLst>
          </p:nvPr>
        </p:nvGraphicFramePr>
        <p:xfrm>
          <a:off x="838200" y="1915976"/>
          <a:ext cx="10515600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4203360" imgH="977760" progId="Equation.3">
                  <p:embed/>
                </p:oleObj>
              </mc:Choice>
              <mc:Fallback>
                <p:oleObj name="Equation" r:id="rId3" imgW="4203360" imgH="977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915976"/>
                        <a:ext cx="10515600" cy="244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EB265D-324D-49BE-BC09-31CA3EB9AE92}"/>
              </a:ext>
            </a:extLst>
          </p:cNvPr>
          <p:cNvSpPr txBox="1"/>
          <p:nvPr/>
        </p:nvSpPr>
        <p:spPr>
          <a:xfrm>
            <a:off x="838200" y="482454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f(x) is negative for part of the 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f(x) </a:t>
            </a:r>
            <a:r>
              <a:rPr lang="en-US" sz="2400"/>
              <a:t>is bimodal </a:t>
            </a:r>
            <a:r>
              <a:rPr lang="en-US" sz="2400" dirty="0"/>
              <a:t>for high skewness</a:t>
            </a:r>
          </a:p>
        </p:txBody>
      </p:sp>
    </p:spTree>
    <p:extLst>
      <p:ext uri="{BB962C8B-B14F-4D97-AF65-F5344CB8AC3E}">
        <p14:creationId xmlns:p14="http://schemas.microsoft.com/office/powerpoint/2010/main" val="49647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D2E5-8D98-484D-8EA3-407965F5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Karl Pearson System of Distributions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87858E-0E94-47ED-B256-B38F424385D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967339"/>
              </p:ext>
            </p:extLst>
          </p:nvPr>
        </p:nvGraphicFramePr>
        <p:xfrm>
          <a:off x="838200" y="2166938"/>
          <a:ext cx="10515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EB87858E-0E94-47ED-B256-B38F42438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166938"/>
                        <a:ext cx="10515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EB265D-324D-49BE-BC09-31CA3EB9AE92}"/>
              </a:ext>
            </a:extLst>
          </p:cNvPr>
          <p:cNvSpPr txBox="1"/>
          <p:nvPr/>
        </p:nvSpPr>
        <p:spPr>
          <a:xfrm>
            <a:off x="838200" y="4824548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Difficulty in finding percentiles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Some complicated forms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84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554D6-1892-4EF1-BA6D-C7A9F4CC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96" y="0"/>
            <a:ext cx="5598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1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418A2-5A6D-43A0-A03B-06EEE7F3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304800"/>
            <a:ext cx="55721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832" y="535459"/>
            <a:ext cx="106185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Normal Reference Range</a:t>
            </a:r>
            <a:r>
              <a:rPr lang="en-US" sz="4800" dirty="0">
                <a:solidFill>
                  <a:srgbClr val="FF0000"/>
                </a:solidFill>
              </a:rPr>
              <a:t> :</a:t>
            </a:r>
          </a:p>
          <a:p>
            <a:endParaRPr lang="en-US" sz="4800" dirty="0"/>
          </a:p>
          <a:p>
            <a:r>
              <a:rPr lang="en-US" sz="4800" dirty="0"/>
              <a:t>the set of values in which 95% of the </a:t>
            </a:r>
            <a:r>
              <a:rPr lang="en-US" sz="4800" b="1" dirty="0"/>
              <a:t>normal </a:t>
            </a:r>
            <a:r>
              <a:rPr lang="en-US" sz="4800" dirty="0"/>
              <a:t>population falls within (that is, a 95% prediction interval). It is determined by collecting data from typically over one hundred </a:t>
            </a:r>
            <a:r>
              <a:rPr lang="en-US" sz="4800" b="1" dirty="0"/>
              <a:t>tests</a:t>
            </a:r>
            <a:r>
              <a:rPr lang="en-US" sz="4800" dirty="0"/>
              <a:t> from normal patients.</a:t>
            </a:r>
          </a:p>
        </p:txBody>
      </p:sp>
    </p:spTree>
    <p:extLst>
      <p:ext uri="{BB962C8B-B14F-4D97-AF65-F5344CB8AC3E}">
        <p14:creationId xmlns:p14="http://schemas.microsoft.com/office/powerpoint/2010/main" val="364164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N.L. Johnson System of Probability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099388"/>
            <a:ext cx="9406812" cy="3303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08" y="1355347"/>
            <a:ext cx="8238542" cy="50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8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DB087-6E26-4303-9962-46FB687C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733425"/>
            <a:ext cx="60674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Highly Skewed Distribution – A1c/Glycated Hemoglobin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31263" y="1523999"/>
          <a:ext cx="1153150" cy="490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x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 err="1">
                          <a:effectLst/>
                        </a:rPr>
                        <a:t>freq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 dirty="0">
                          <a:effectLst/>
                        </a:rPr>
                        <a:t>3.25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 dirty="0">
                          <a:effectLst/>
                        </a:rPr>
                        <a:t>3.75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4.25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4.75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110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5.25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183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5.75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102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6.25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23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6.75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7.25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7.75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8.25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8.75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9.25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9.75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10.25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>
                          <a:effectLst/>
                        </a:rPr>
                        <a:t>10.75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 dirty="0">
                          <a:effectLst/>
                        </a:rPr>
                        <a:t>11.25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 dirty="0">
                          <a:effectLst/>
                        </a:rPr>
                        <a:t>11.75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 dirty="0">
                          <a:effectLst/>
                        </a:rPr>
                        <a:t>12.25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baseline="0" dirty="0">
                          <a:effectLst/>
                        </a:rPr>
                        <a:t>12.75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98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baseline="0">
                          <a:effectLst/>
                        </a:rPr>
                        <a:t>TOTAL</a:t>
                      </a:r>
                      <a:endParaRPr lang="en-US" sz="14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baseline="0" dirty="0">
                          <a:effectLst/>
                        </a:rPr>
                        <a:t>474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804233" y="1794475"/>
          <a:ext cx="3043237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3" imgW="1473120" imgH="1396800" progId="Equation.3">
                  <p:embed/>
                </p:oleObj>
              </mc:Choice>
              <mc:Fallback>
                <p:oleObj name="Equation" r:id="rId3" imgW="1473120" imgH="13968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4233" y="1794475"/>
                        <a:ext cx="3043237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567746"/>
              </p:ext>
            </p:extLst>
          </p:nvPr>
        </p:nvGraphicFramePr>
        <p:xfrm>
          <a:off x="2513510" y="1430654"/>
          <a:ext cx="6172201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39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First 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3861" y="342770"/>
            <a:ext cx="30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 </a:t>
            </a:r>
            <a:r>
              <a:rPr lang="en-US" sz="3200" dirty="0" err="1"/>
              <a:t>Sq</a:t>
            </a:r>
            <a:r>
              <a:rPr lang="en-US" sz="3200" dirty="0"/>
              <a:t> = 175.4</a:t>
            </a:r>
          </a:p>
          <a:p>
            <a:r>
              <a:rPr lang="en-US" sz="3200" dirty="0"/>
              <a:t>P</a:t>
            </a:r>
            <a:r>
              <a:rPr lang="en-US" sz="3200" baseline="-25000" dirty="0"/>
              <a:t>0.95</a:t>
            </a:r>
            <a:r>
              <a:rPr lang="en-US" sz="3200" dirty="0"/>
              <a:t>       = 6.06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2353162"/>
            <a:ext cx="5057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Standard:</a:t>
            </a:r>
          </a:p>
          <a:p>
            <a:r>
              <a:rPr lang="en-US" sz="3200" dirty="0"/>
              <a:t>4% to 5.6% : Normal</a:t>
            </a:r>
          </a:p>
          <a:p>
            <a:r>
              <a:rPr lang="en-US" sz="3200" dirty="0"/>
              <a:t>5.7% to 6.4% : Pre-Diabetic</a:t>
            </a:r>
          </a:p>
          <a:p>
            <a:r>
              <a:rPr lang="en-US" sz="3200" dirty="0"/>
              <a:t>6.5% or more : Diabetic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166078"/>
              </p:ext>
            </p:extLst>
          </p:nvPr>
        </p:nvGraphicFramePr>
        <p:xfrm>
          <a:off x="600270" y="1419988"/>
          <a:ext cx="60198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077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Was this a set of healthy individuals only?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Can we remove some </a:t>
            </a:r>
            <a:r>
              <a:rPr lang="en-US" b="1" dirty="0" err="1">
                <a:solidFill>
                  <a:srgbClr val="FF0000"/>
                </a:solidFill>
              </a:rPr>
              <a:t>abnormals</a:t>
            </a:r>
            <a:r>
              <a:rPr lang="en-US" b="1">
                <a:solidFill>
                  <a:srgbClr val="FF0000"/>
                </a:solidFill>
              </a:rPr>
              <a:t>/unhealthy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472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09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Dissected result using Johnson SU &amp;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42" y="1504349"/>
            <a:ext cx="10604157" cy="3084126"/>
          </a:xfrm>
        </p:spPr>
        <p:txBody>
          <a:bodyPr>
            <a:normAutofit fontScale="92500"/>
          </a:bodyPr>
          <a:lstStyle/>
          <a:p>
            <a:r>
              <a:rPr lang="en-US" dirty="0"/>
              <a:t>Dissection </a:t>
            </a:r>
            <a:r>
              <a:rPr lang="en-US" dirty="0" err="1"/>
              <a:t>f</a:t>
            </a:r>
            <a:r>
              <a:rPr lang="en-US" baseline="-25000" dirty="0" err="1"/>
              <a:t>Tot</a:t>
            </a:r>
            <a:r>
              <a:rPr lang="en-US" baseline="-25000" dirty="0"/>
              <a:t> </a:t>
            </a:r>
            <a:r>
              <a:rPr lang="en-US" dirty="0"/>
              <a:t>(x)= w</a:t>
            </a:r>
            <a:r>
              <a:rPr lang="en-US" baseline="-25000" dirty="0"/>
              <a:t>1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(x) + w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(x)</a:t>
            </a:r>
          </a:p>
          <a:p>
            <a:r>
              <a:rPr lang="en-US" dirty="0"/>
              <a:t>Sum of squares now 56.71</a:t>
            </a:r>
          </a:p>
          <a:p>
            <a:r>
              <a:rPr lang="en-US" dirty="0"/>
              <a:t>Approximately 89% of values are healthy (normal) individuals</a:t>
            </a:r>
          </a:p>
          <a:p>
            <a:r>
              <a:rPr lang="en-US" dirty="0"/>
              <a:t>Approximately 11% of values are from unhealthy (abnormal) individuals</a:t>
            </a:r>
          </a:p>
          <a:p>
            <a:r>
              <a:rPr lang="en-US" dirty="0"/>
              <a:t>The 90</a:t>
            </a:r>
            <a:r>
              <a:rPr lang="en-US" baseline="30000" dirty="0"/>
              <a:t>th</a:t>
            </a:r>
            <a:r>
              <a:rPr lang="en-US" dirty="0"/>
              <a:t> percentile is 5.82</a:t>
            </a:r>
          </a:p>
          <a:p>
            <a:r>
              <a:rPr lang="en-US" dirty="0"/>
              <a:t>The 95</a:t>
            </a:r>
            <a:r>
              <a:rPr lang="en-US" baseline="30000" dirty="0"/>
              <a:t>th</a:t>
            </a:r>
            <a:r>
              <a:rPr lang="en-US" dirty="0"/>
              <a:t> percentile is 5.98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5967" y="4720280"/>
            <a:ext cx="65161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Standard (from sources)</a:t>
            </a:r>
            <a:r>
              <a:rPr lang="en-US" sz="2400" dirty="0"/>
              <a:t>:</a:t>
            </a:r>
          </a:p>
          <a:p>
            <a:r>
              <a:rPr lang="en-US" sz="2400" dirty="0"/>
              <a:t>4% to 5.6% : Normal</a:t>
            </a:r>
          </a:p>
          <a:p>
            <a:r>
              <a:rPr lang="en-US" sz="2400" dirty="0"/>
              <a:t>5.7% to 6.4% : Pre-Diabetic</a:t>
            </a:r>
          </a:p>
          <a:p>
            <a:r>
              <a:rPr lang="en-US" sz="2400" dirty="0"/>
              <a:t>6.5% or more : Diabetic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3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Dissection using two Johnson SU distributions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82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03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27" y="365125"/>
            <a:ext cx="11261124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Dissected result using 2 Johnson SU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of squares now 37.73</a:t>
            </a:r>
          </a:p>
          <a:p>
            <a:r>
              <a:rPr lang="en-US" dirty="0"/>
              <a:t>Approximately 91% of values are healthy individuals</a:t>
            </a:r>
          </a:p>
          <a:p>
            <a:r>
              <a:rPr lang="en-US" dirty="0"/>
              <a:t>Approximately 9% of values are from unhealthy individuals</a:t>
            </a:r>
          </a:p>
          <a:p>
            <a:r>
              <a:rPr lang="en-US" dirty="0"/>
              <a:t>The 90</a:t>
            </a:r>
            <a:r>
              <a:rPr lang="en-US" baseline="30000" dirty="0"/>
              <a:t>th</a:t>
            </a:r>
            <a:r>
              <a:rPr lang="en-US" dirty="0"/>
              <a:t> percentile is 5.82</a:t>
            </a:r>
          </a:p>
          <a:p>
            <a:r>
              <a:rPr lang="en-US" dirty="0"/>
              <a:t>The 95</a:t>
            </a:r>
            <a:r>
              <a:rPr lang="en-US" baseline="30000" dirty="0"/>
              <a:t>th</a:t>
            </a:r>
            <a:r>
              <a:rPr lang="en-US" dirty="0"/>
              <a:t> percentile is 5.99</a:t>
            </a:r>
          </a:p>
          <a:p>
            <a:r>
              <a:rPr lang="en-US" dirty="0"/>
              <a:t>Almost identical to using Johnson SU with Gaussian</a:t>
            </a:r>
          </a:p>
          <a:p>
            <a:r>
              <a:rPr lang="en-US" dirty="0"/>
              <a:t>Note crossover at 6.4 where we minimize the sum of the false positives and false negatives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64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E8E9-DF15-42EC-87F4-017B0BCC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Comparisons for A1c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BF89DC-15EC-47DB-9539-1CD1F4489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094072"/>
              </p:ext>
            </p:extLst>
          </p:nvPr>
        </p:nvGraphicFramePr>
        <p:xfrm>
          <a:off x="838200" y="1825625"/>
          <a:ext cx="105156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30783">
                  <a:extLst>
                    <a:ext uri="{9D8B030D-6E8A-4147-A177-3AD203B41FA5}">
                      <a16:colId xmlns:a16="http://schemas.microsoft.com/office/drawing/2014/main" val="368127815"/>
                    </a:ext>
                  </a:extLst>
                </a:gridCol>
                <a:gridCol w="2379617">
                  <a:extLst>
                    <a:ext uri="{9D8B030D-6E8A-4147-A177-3AD203B41FA5}">
                      <a16:colId xmlns:a16="http://schemas.microsoft.com/office/drawing/2014/main" val="9204814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2026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Sum of </a:t>
                      </a:r>
                      <a:r>
                        <a:rPr lang="en-US" sz="2400" dirty="0" err="1"/>
                        <a:t>Sqs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8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Normal +1.645s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9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 Johnson SU fit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0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Dissection Johnson SU &amp; Gauss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7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Dissection 2 Johnson SU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5.99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98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Standard Prediabetic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5414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Standard Diabetic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1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30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75" y="231947"/>
            <a:ext cx="8215183" cy="61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Descriptive Statistics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862729"/>
              </p:ext>
            </p:extLst>
          </p:nvPr>
        </p:nvGraphicFramePr>
        <p:xfrm>
          <a:off x="3727450" y="1536700"/>
          <a:ext cx="5170488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3" imgW="2755800" imgH="2425680" progId="Equation.3">
                  <p:embed/>
                </p:oleObj>
              </mc:Choice>
              <mc:Fallback>
                <p:oleObj name="Equation" r:id="rId3" imgW="2755800" imgH="2425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7450" y="1536700"/>
                        <a:ext cx="5170488" cy="455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307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0AE5-A210-4F94-B6CF-B6558E6FD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Highly Skewed Data with Outliers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32EFE-398A-4789-9C5A-13F7F8888C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367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10" y="640410"/>
            <a:ext cx="7816624" cy="5444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384" y="223935"/>
            <a:ext cx="1012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Some Raw Data – Lactate Dehydrogenase </a:t>
            </a:r>
            <a:r>
              <a:rPr lang="en-US" sz="2800">
                <a:solidFill>
                  <a:srgbClr val="FF0000"/>
                </a:solidFill>
              </a:rPr>
              <a:t>(IU/L) </a:t>
            </a:r>
            <a:r>
              <a:rPr lang="en-US" sz="2800" dirty="0">
                <a:solidFill>
                  <a:srgbClr val="FF0000"/>
                </a:solidFill>
              </a:rPr>
              <a:t>– Female Children</a:t>
            </a:r>
          </a:p>
        </p:txBody>
      </p:sp>
    </p:spTree>
    <p:extLst>
      <p:ext uri="{BB962C8B-B14F-4D97-AF65-F5344CB8AC3E}">
        <p14:creationId xmlns:p14="http://schemas.microsoft.com/office/powerpoint/2010/main" val="4157823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4E56-518E-45F0-85B2-40F1490C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Box-Cox Transformation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371CF5C-5AD3-4120-9A9F-58C164DD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0EBA4C0-28D3-4E7F-8150-BB7AE1B5E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63510"/>
              </p:ext>
            </p:extLst>
          </p:nvPr>
        </p:nvGraphicFramePr>
        <p:xfrm>
          <a:off x="1497874" y="1690688"/>
          <a:ext cx="2244899" cy="113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3" imgW="1269449" imgH="634725" progId="Equation.3">
                  <p:embed/>
                </p:oleObj>
              </mc:Choice>
              <mc:Fallback>
                <p:oleObj name="Equation" r:id="rId3" imgW="1269449" imgH="6347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874" y="1690688"/>
                        <a:ext cx="2244899" cy="1130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C0E4BC-5E26-4624-8D60-E203C76F65FA}"/>
              </a:ext>
            </a:extLst>
          </p:cNvPr>
          <p:cNvSpPr txBox="1"/>
          <p:nvPr/>
        </p:nvSpPr>
        <p:spPr>
          <a:xfrm>
            <a:off x="1497874" y="3117669"/>
            <a:ext cx="937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way to determine, λ is to select the value of λ that maximizes the logarithm of the likelihood function (LLF):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FAF5E5F-7C3D-41AF-8B39-BD947DCC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874" y="4244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FAC9A42-A762-4503-BB36-6CCB28E04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2004"/>
              </p:ext>
            </p:extLst>
          </p:nvPr>
        </p:nvGraphicFramePr>
        <p:xfrm>
          <a:off x="1618208" y="4244758"/>
          <a:ext cx="80613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5" imgW="4063680" imgH="507960" progId="Equation.3">
                  <p:embed/>
                </p:oleObj>
              </mc:Choice>
              <mc:Fallback>
                <p:oleObj name="Equation" r:id="rId5" imgW="406368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208" y="4244758"/>
                        <a:ext cx="8061325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>
            <a:extLst>
              <a:ext uri="{FF2B5EF4-FFF2-40B4-BE49-F238E27FC236}">
                <a16:creationId xmlns:a16="http://schemas.microsoft.com/office/drawing/2014/main" id="{9C5BB349-E7B1-47CA-B078-852C1567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17" y="4432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48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19634A-CD78-4B2C-9FCF-B4AC03C8C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443522"/>
              </p:ext>
            </p:extLst>
          </p:nvPr>
        </p:nvGraphicFramePr>
        <p:xfrm>
          <a:off x="2332654" y="3362131"/>
          <a:ext cx="7072604" cy="292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F5BCD7-CEC5-406A-A76C-2662447EE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13303"/>
              </p:ext>
            </p:extLst>
          </p:nvPr>
        </p:nvGraphicFramePr>
        <p:xfrm>
          <a:off x="2332655" y="246018"/>
          <a:ext cx="7072604" cy="291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96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OUTLIERS in a Normal </a:t>
            </a:r>
            <a:r>
              <a:rPr lang="en-US" sz="4800" b="1" dirty="0" err="1">
                <a:solidFill>
                  <a:srgbClr val="FF0000"/>
                </a:solidFill>
              </a:rPr>
              <a:t>Distrubtion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78" y="1475473"/>
            <a:ext cx="8517923" cy="2028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692" y="3570201"/>
            <a:ext cx="10865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Prof. John Tukey’s </a:t>
            </a:r>
            <a:r>
              <a:rPr lang="en-US" sz="2800" i="1" dirty="0"/>
              <a:t>Exploratory Data Analysis</a:t>
            </a:r>
          </a:p>
          <a:p>
            <a:r>
              <a:rPr lang="en-US" sz="2800" dirty="0"/>
              <a:t>First Fence beyond [Q</a:t>
            </a:r>
            <a:r>
              <a:rPr lang="en-US" sz="2800" baseline="-25000" dirty="0"/>
              <a:t>1</a:t>
            </a:r>
            <a:r>
              <a:rPr lang="en-US" sz="2800" dirty="0"/>
              <a:t>-1.5*IQR] = -2.698 or [Q</a:t>
            </a:r>
            <a:r>
              <a:rPr lang="en-US" sz="2800" baseline="-25000" dirty="0"/>
              <a:t>3</a:t>
            </a:r>
            <a:r>
              <a:rPr lang="en-US" sz="2800" dirty="0"/>
              <a:t>+1.5*IQR] = 2.698</a:t>
            </a:r>
          </a:p>
          <a:p>
            <a:r>
              <a:rPr lang="en-US" sz="2800" dirty="0"/>
              <a:t>	about 0.698% totally – use symbol </a:t>
            </a:r>
            <a:r>
              <a:rPr lang="az-Cyrl-AZ" sz="2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lang="en-US" sz="28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/>
              <a:t>Second Fence beyond [Q</a:t>
            </a:r>
            <a:r>
              <a:rPr lang="en-US" sz="2800" baseline="-25000" dirty="0"/>
              <a:t>1</a:t>
            </a:r>
            <a:r>
              <a:rPr lang="en-US" sz="2800" dirty="0"/>
              <a:t>-3*IQR] = -4.721 or [Q</a:t>
            </a:r>
            <a:r>
              <a:rPr lang="en-US" sz="2800" baseline="-25000" dirty="0"/>
              <a:t>3</a:t>
            </a:r>
            <a:r>
              <a:rPr lang="en-US" sz="2800" dirty="0"/>
              <a:t>+3*IQR] = 4.721</a:t>
            </a:r>
          </a:p>
          <a:p>
            <a:r>
              <a:rPr lang="en-US" sz="2800" dirty="0"/>
              <a:t>	about 0.00023% totally – use symbol </a:t>
            </a:r>
            <a:r>
              <a:rPr lang="az-Cyrl-AZ" sz="2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endParaRPr lang="en-US" sz="24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For LDH where the 1</a:t>
            </a:r>
            <a:r>
              <a:rPr lang="en-US" sz="2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fence is 1287.6 and 2</a:t>
            </a:r>
            <a:r>
              <a:rPr lang="en-US" sz="2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fence is 1761.2 there are 9 outliers of which 4 are extreme outliers – this is too many!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37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C2273-04F3-4E1C-9450-86EF10F2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429"/>
            <a:ext cx="12192000" cy="4941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B4538-402C-443A-9411-E02233B80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478"/>
            <a:ext cx="12192000" cy="4889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679FE-DE98-4A93-94C9-E3017FAF7E7D}"/>
              </a:ext>
            </a:extLst>
          </p:cNvPr>
          <p:cNvSpPr txBox="1"/>
          <p:nvPr/>
        </p:nvSpPr>
        <p:spPr>
          <a:xfrm>
            <a:off x="2164702" y="158620"/>
            <a:ext cx="740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Outliers using John W. Tukey’s Box Plot</a:t>
            </a:r>
          </a:p>
        </p:txBody>
      </p:sp>
    </p:spTree>
    <p:extLst>
      <p:ext uri="{BB962C8B-B14F-4D97-AF65-F5344CB8AC3E}">
        <p14:creationId xmlns:p14="http://schemas.microsoft.com/office/powerpoint/2010/main" val="1092274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Outliers for a lognormal distribution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11" y="1518191"/>
            <a:ext cx="4799064" cy="23618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638995"/>
              </p:ext>
            </p:extLst>
          </p:nvPr>
        </p:nvGraphicFramePr>
        <p:xfrm>
          <a:off x="838200" y="1954132"/>
          <a:ext cx="2418963" cy="119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4" imgW="952200" imgH="469800" progId="Equation.3">
                  <p:embed/>
                </p:oleObj>
              </mc:Choice>
              <mc:Fallback>
                <p:oleObj name="Equation" r:id="rId4" imgW="952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954132"/>
                        <a:ext cx="2418963" cy="119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3474" y="3880023"/>
            <a:ext cx="11155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Here Q</a:t>
            </a:r>
            <a:r>
              <a:rPr lang="en-US" sz="2200" baseline="-25000" dirty="0"/>
              <a:t>1 </a:t>
            </a:r>
            <a:r>
              <a:rPr lang="en-US" sz="2200" dirty="0"/>
              <a:t>= 0.509, Q</a:t>
            </a:r>
            <a:r>
              <a:rPr lang="en-US" sz="2200" baseline="-25000" dirty="0"/>
              <a:t>3 </a:t>
            </a:r>
            <a:r>
              <a:rPr lang="en-US" sz="2200" dirty="0"/>
              <a:t>= 1.963 and the 1</a:t>
            </a:r>
            <a:r>
              <a:rPr lang="en-US" sz="2200" baseline="30000" dirty="0"/>
              <a:t>st</a:t>
            </a:r>
            <a:r>
              <a:rPr lang="en-US" sz="2200" dirty="0"/>
              <a:t> fence is 4.143 and 2</a:t>
            </a:r>
            <a:r>
              <a:rPr lang="en-US" sz="2200" baseline="30000" dirty="0"/>
              <a:t>nd</a:t>
            </a:r>
            <a:r>
              <a:rPr lang="en-US" sz="2200" dirty="0"/>
              <a:t> is 6.329. Using Tukey’s fences 7.76% of the values are beyond the 1</a:t>
            </a:r>
            <a:r>
              <a:rPr lang="en-US" sz="2200" baseline="30000" dirty="0"/>
              <a:t>st</a:t>
            </a:r>
            <a:r>
              <a:rPr lang="en-US" sz="2200" dirty="0"/>
              <a:t> fence and 3.26% are beyond 2</a:t>
            </a:r>
            <a:r>
              <a:rPr lang="en-US" sz="2200" baseline="30000" dirty="0"/>
              <a:t>nd</a:t>
            </a:r>
            <a:r>
              <a:rPr lang="en-US" sz="2200" dirty="0"/>
              <a:t> fence.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LDH if the top 2 values (4537 and 66592) are dropped, then the 1</a:t>
            </a:r>
            <a:r>
              <a:rPr lang="en-US" sz="2200" baseline="30000" dirty="0"/>
              <a:t>st</a:t>
            </a:r>
            <a:r>
              <a:rPr lang="en-US" sz="2200" dirty="0"/>
              <a:t> fence is at 2873 and there would be no further outliers to remove.  An outlier should be errors in measurement or extremely unlikely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/>
              <a:t>Conclusion</a:t>
            </a:r>
            <a:r>
              <a:rPr lang="en-US" sz="2200" dirty="0"/>
              <a:t>: Don’t use Tukey’s fences for very skewed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/>
              <a:t>Suggestion</a:t>
            </a:r>
            <a:r>
              <a:rPr lang="en-US" sz="2200" dirty="0"/>
              <a:t>: Transform data closer to Normal and then use Tukey’s fences to remove outliers.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323837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8B7D7-FC0D-4A82-B308-7184383DEBD7}"/>
              </a:ext>
            </a:extLst>
          </p:cNvPr>
          <p:cNvSpPr txBox="1"/>
          <p:nvPr/>
        </p:nvSpPr>
        <p:spPr>
          <a:xfrm>
            <a:off x="8351520" y="1541417"/>
            <a:ext cx="29609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</a:t>
            </a:r>
            <a:r>
              <a:rPr lang="en-US" sz="4000" baseline="-25000" dirty="0"/>
              <a:t>2.5 </a:t>
            </a:r>
            <a:r>
              <a:rPr lang="en-US" sz="4000" dirty="0"/>
              <a:t>= 375</a:t>
            </a:r>
          </a:p>
          <a:p>
            <a:endParaRPr lang="en-US" sz="4000" dirty="0"/>
          </a:p>
          <a:p>
            <a:r>
              <a:rPr lang="en-US" sz="4000" dirty="0"/>
              <a:t>P</a:t>
            </a:r>
            <a:r>
              <a:rPr lang="en-US" sz="4000" baseline="-25000" dirty="0"/>
              <a:t>97.5 </a:t>
            </a:r>
            <a:r>
              <a:rPr lang="en-US" sz="4000" dirty="0"/>
              <a:t>= 1432 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6FB578-6B64-4AF0-A46C-588416DDD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46004"/>
              </p:ext>
            </p:extLst>
          </p:nvPr>
        </p:nvGraphicFramePr>
        <p:xfrm>
          <a:off x="624296" y="848270"/>
          <a:ext cx="69723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8473C2-3CAB-4298-9C6E-391713F92FDC}"/>
              </a:ext>
            </a:extLst>
          </p:cNvPr>
          <p:cNvSpPr txBox="1"/>
          <p:nvPr/>
        </p:nvSpPr>
        <p:spPr>
          <a:xfrm>
            <a:off x="7985760" y="3979817"/>
            <a:ext cx="387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</a:t>
            </a:r>
          </a:p>
          <a:p>
            <a:r>
              <a:rPr lang="en-US" sz="2400" dirty="0"/>
              <a:t>4 values not fitted are</a:t>
            </a:r>
          </a:p>
          <a:p>
            <a:r>
              <a:rPr lang="en-US" sz="2400" dirty="0"/>
              <a:t>2327, 2614, 4537, and 66592</a:t>
            </a:r>
          </a:p>
        </p:txBody>
      </p:sp>
    </p:spTree>
    <p:extLst>
      <p:ext uri="{BB962C8B-B14F-4D97-AF65-F5344CB8AC3E}">
        <p14:creationId xmlns:p14="http://schemas.microsoft.com/office/powerpoint/2010/main" val="664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E8E9-DF15-42EC-87F4-017B0BCC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Comparisons for LDH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BF89DC-15EC-47DB-9539-1CD1F4489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31556"/>
              </p:ext>
            </p:extLst>
          </p:nvPr>
        </p:nvGraphicFramePr>
        <p:xfrm>
          <a:off x="522514" y="1438183"/>
          <a:ext cx="11129556" cy="265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9852">
                  <a:extLst>
                    <a:ext uri="{9D8B030D-6E8A-4147-A177-3AD203B41FA5}">
                      <a16:colId xmlns:a16="http://schemas.microsoft.com/office/drawing/2014/main" val="368127815"/>
                    </a:ext>
                  </a:extLst>
                </a:gridCol>
                <a:gridCol w="3709852">
                  <a:extLst>
                    <a:ext uri="{9D8B030D-6E8A-4147-A177-3AD203B41FA5}">
                      <a16:colId xmlns:a16="http://schemas.microsoft.com/office/drawing/2014/main" val="412026880"/>
                    </a:ext>
                  </a:extLst>
                </a:gridCol>
                <a:gridCol w="3709852">
                  <a:extLst>
                    <a:ext uri="{9D8B030D-6E8A-4147-A177-3AD203B41FA5}">
                      <a16:colId xmlns:a16="http://schemas.microsoft.com/office/drawing/2014/main" val="538813916"/>
                    </a:ext>
                  </a:extLst>
                </a:gridCol>
              </a:tblGrid>
              <a:tr h="818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95% Reference Interval</a:t>
                      </a:r>
                    </a:p>
                    <a:p>
                      <a:pPr algn="ctr"/>
                      <a:r>
                        <a:rPr lang="en-US" sz="2400" dirty="0"/>
                        <a:t>with all 120 LDH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95% Reference Interval</a:t>
                      </a:r>
                    </a:p>
                    <a:p>
                      <a:pPr algn="ctr"/>
                      <a:r>
                        <a:rPr lang="en-US" sz="2400" dirty="0"/>
                        <a:t>with 116 LDH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87393"/>
                  </a:ext>
                </a:extLst>
              </a:tr>
              <a:tr h="4549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Nonparametric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(376, 2334)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(375, 1370)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90251"/>
                  </a:ext>
                </a:extLst>
              </a:tr>
              <a:tr h="4549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Traditional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(0, 13271)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(194, 1138)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09302"/>
                  </a:ext>
                </a:extLst>
              </a:tr>
              <a:tr h="4549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Transformed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(351, 1730)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(366, 1351)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77230"/>
                  </a:ext>
                </a:extLst>
              </a:tr>
              <a:tr h="4549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Least </a:t>
                      </a:r>
                      <a:r>
                        <a:rPr lang="en-US" sz="2400" dirty="0" err="1"/>
                        <a:t>Sq</a:t>
                      </a:r>
                      <a:r>
                        <a:rPr lang="en-US" sz="2400" dirty="0"/>
                        <a:t> fit by Johnson 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(305, 1104)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(375, 1432)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702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FE460E-588E-499B-9AB4-FEBC8D8A5709}"/>
              </a:ext>
            </a:extLst>
          </p:cNvPr>
          <p:cNvSpPr txBox="1"/>
          <p:nvPr/>
        </p:nvSpPr>
        <p:spPr>
          <a:xfrm>
            <a:off x="5638800" y="297397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AA211B-E6B9-4C64-94F6-EF5BF11B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24" y="3942127"/>
            <a:ext cx="26033581" cy="8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9418F-67CC-4AF1-8D08-E80B7C0C56DD}"/>
              </a:ext>
            </a:extLst>
          </p:cNvPr>
          <p:cNvSpPr txBox="1"/>
          <p:nvPr/>
        </p:nvSpPr>
        <p:spPr>
          <a:xfrm>
            <a:off x="522514" y="5501061"/>
            <a:ext cx="11319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LDH Data Source:		Reference Intervals: A User’s Guide by Horn &amp; </a:t>
            </a:r>
            <a:r>
              <a:rPr lang="en-US" sz="2000" dirty="0" err="1"/>
              <a:t>Pesce</a:t>
            </a:r>
            <a:r>
              <a:rPr lang="en-US" sz="2000" dirty="0"/>
              <a:t> – AACC Press 2005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618B8-B959-4629-B8C1-0616CE3F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97" y="4266304"/>
            <a:ext cx="7096125" cy="1076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D6731-40F2-4D3D-9DE1-C6C8A1C8A637}"/>
              </a:ext>
            </a:extLst>
          </p:cNvPr>
          <p:cNvSpPr txBox="1"/>
          <p:nvPr/>
        </p:nvSpPr>
        <p:spPr>
          <a:xfrm>
            <a:off x="497149" y="4448430"/>
            <a:ext cx="3071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Traditional Normal: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20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320" y="513184"/>
            <a:ext cx="1155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Cholesterol Data from the Framingham (MA) Heart Study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39712"/>
              </p:ext>
            </p:extLst>
          </p:nvPr>
        </p:nvGraphicFramePr>
        <p:xfrm>
          <a:off x="3130378" y="2082847"/>
          <a:ext cx="5957637" cy="4075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#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Chol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#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Chol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#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Chol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#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Chol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167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226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246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49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270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184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247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272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230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248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278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198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230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254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278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230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254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283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231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254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54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285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39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256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55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300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40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256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300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9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258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308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263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327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264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59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334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267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60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336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218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29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267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61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353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14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220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238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267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62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393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240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47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268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 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 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225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243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270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 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 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3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70" y="245461"/>
            <a:ext cx="6969726" cy="2996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5" y="245461"/>
            <a:ext cx="3477893" cy="261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08" y="3241976"/>
            <a:ext cx="48482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410" y="424930"/>
            <a:ext cx="109975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Heart Study began in 1948 by recruiting an </a:t>
            </a:r>
            <a:r>
              <a:rPr lang="en-US" sz="2800" dirty="0">
                <a:hlinkClick r:id="rId2"/>
              </a:rPr>
              <a:t>Original Cohort</a:t>
            </a:r>
            <a:r>
              <a:rPr lang="en-US" sz="2800" dirty="0"/>
              <a:t> of 5,209 men and women between the ages of 30 and 62 from the town of Framingham, Massachusetts, who had not yet developed overt symptoms of cardiovascular disease or suffered a heart attack or stroke.</a:t>
            </a:r>
          </a:p>
          <a:p>
            <a:endParaRPr lang="en-US" sz="2800" dirty="0"/>
          </a:p>
          <a:p>
            <a:r>
              <a:rPr lang="en-US" sz="2800" dirty="0"/>
              <a:t>Assuming the above data came from healthy individuals then p</a:t>
            </a:r>
            <a:r>
              <a:rPr lang="en-US" sz="2800" baseline="-25000" dirty="0"/>
              <a:t>95</a:t>
            </a:r>
            <a:r>
              <a:rPr lang="en-US" sz="2800" dirty="0"/>
              <a:t>  = 334. This is way above current standards:</a:t>
            </a:r>
          </a:p>
          <a:p>
            <a:endParaRPr lang="en-US" sz="2800" dirty="0"/>
          </a:p>
          <a:p>
            <a:endParaRPr lang="en-US" sz="2800" u="sng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37150"/>
              </p:ext>
            </p:extLst>
          </p:nvPr>
        </p:nvGraphicFramePr>
        <p:xfrm>
          <a:off x="1595901" y="3702017"/>
          <a:ext cx="8128000" cy="203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r>
                        <a:rPr lang="en-US" dirty="0"/>
                        <a:t>Total Cholesterol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98">
                <a:tc>
                  <a:txBody>
                    <a:bodyPr/>
                    <a:lstStyle/>
                    <a:p>
                      <a:r>
                        <a:rPr lang="en-US" dirty="0"/>
                        <a:t>Less than 200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38">
                <a:tc>
                  <a:txBody>
                    <a:bodyPr/>
                    <a:lstStyle/>
                    <a:p>
                      <a:r>
                        <a:rPr lang="en-US" dirty="0"/>
                        <a:t>200-239</a:t>
                      </a:r>
                      <a:r>
                        <a:rPr lang="en-US" baseline="0" dirty="0"/>
                        <a:t>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Borderline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r>
                        <a:rPr lang="en-US" dirty="0"/>
                        <a:t>240 MG/DL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368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Tests for Normality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625" y="1690688"/>
            <a:ext cx="1150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Tests to Consider 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[1] Chi-Square Goodness-of-Fit Test</a:t>
            </a:r>
          </a:p>
          <a:p>
            <a:r>
              <a:rPr lang="en-US" sz="2800" dirty="0"/>
              <a:t>[2] Graphics – Normal Probability Plot</a:t>
            </a:r>
          </a:p>
          <a:p>
            <a:r>
              <a:rPr lang="en-US" sz="2800" dirty="0"/>
              <a:t>[3] Non-Parametric Kolmogorov-Smirnov Test </a:t>
            </a:r>
          </a:p>
          <a:p>
            <a:r>
              <a:rPr lang="en-US" sz="2800" dirty="0"/>
              <a:t>[4] Geary’s Test for Normal Distribution</a:t>
            </a:r>
          </a:p>
          <a:p>
            <a:r>
              <a:rPr lang="en-US" sz="2800" dirty="0"/>
              <a:t>[5] </a:t>
            </a:r>
            <a:r>
              <a:rPr lang="en-US" sz="2800" dirty="0" err="1"/>
              <a:t>D’Agostino</a:t>
            </a:r>
            <a:r>
              <a:rPr lang="en-US" sz="2800" dirty="0"/>
              <a:t>-Belanger-Pearson’s Skewness, Kurtosis, and Omnibus Tests </a:t>
            </a:r>
          </a:p>
          <a:p>
            <a:r>
              <a:rPr lang="en-US" sz="2800" dirty="0"/>
              <a:t>[6] Others – Shapiro-Wilk, Anderson-Darling, </a:t>
            </a:r>
            <a:r>
              <a:rPr lang="en-US" sz="2800" dirty="0" err="1"/>
              <a:t>Cramér</a:t>
            </a:r>
            <a:r>
              <a:rPr lang="en-US" sz="2800" dirty="0"/>
              <a:t>-von Mises Tests</a:t>
            </a:r>
          </a:p>
        </p:txBody>
      </p:sp>
    </p:spTree>
    <p:extLst>
      <p:ext uri="{BB962C8B-B14F-4D97-AF65-F5344CB8AC3E}">
        <p14:creationId xmlns:p14="http://schemas.microsoft.com/office/powerpoint/2010/main" val="543900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powers and other transforms</a:t>
            </a:r>
          </a:p>
          <a:p>
            <a:r>
              <a:rPr lang="en-US" dirty="0"/>
              <a:t>Other distributions</a:t>
            </a:r>
          </a:p>
          <a:p>
            <a:r>
              <a:rPr lang="en-US" dirty="0"/>
              <a:t>Fitting by first 4 moments (Pearson system) vs. Least Squares</a:t>
            </a:r>
          </a:p>
          <a:p>
            <a:r>
              <a:rPr lang="en-US" dirty="0"/>
              <a:t>Confidence Intervals for predictions</a:t>
            </a:r>
          </a:p>
          <a:p>
            <a:r>
              <a:rPr lang="en-US" dirty="0"/>
              <a:t>Jackknife method or Resampling/Bootstrapping to get confidence intervals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55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3D11-B804-4E39-8A5D-2E57B13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Mathematicians who contributed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D2C91-1EA0-4C64-B16D-331F9AF73422}"/>
              </a:ext>
            </a:extLst>
          </p:cNvPr>
          <p:cNvSpPr txBox="1"/>
          <p:nvPr/>
        </p:nvSpPr>
        <p:spPr>
          <a:xfrm>
            <a:off x="992777" y="1690688"/>
            <a:ext cx="103610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Karl Friedrich Gauss		1777-1855		Germany</a:t>
            </a:r>
          </a:p>
          <a:p>
            <a:r>
              <a:rPr lang="en-US" sz="2800" dirty="0"/>
              <a:t>Joseph Gram			1850-1916		Denmark</a:t>
            </a:r>
          </a:p>
          <a:p>
            <a:r>
              <a:rPr lang="en-US" sz="2800" dirty="0"/>
              <a:t>Carl </a:t>
            </a:r>
            <a:r>
              <a:rPr lang="en-US" sz="2800" dirty="0" err="1"/>
              <a:t>Charlier</a:t>
            </a:r>
            <a:r>
              <a:rPr lang="en-US" sz="2800" dirty="0"/>
              <a:t>				1862-1934		Sweden</a:t>
            </a:r>
          </a:p>
          <a:p>
            <a:r>
              <a:rPr lang="en-US" sz="2800" dirty="0"/>
              <a:t>Karl Pearson				1857-1936		UK</a:t>
            </a:r>
          </a:p>
          <a:p>
            <a:r>
              <a:rPr lang="en-US" sz="2800" dirty="0"/>
              <a:t>William S. </a:t>
            </a:r>
            <a:r>
              <a:rPr lang="en-US" sz="2800" dirty="0" err="1"/>
              <a:t>Gosset</a:t>
            </a:r>
            <a:r>
              <a:rPr lang="en-US" sz="2800" dirty="0"/>
              <a:t> (Student)	1876-1937		UK</a:t>
            </a:r>
          </a:p>
          <a:p>
            <a:r>
              <a:rPr lang="en-US" sz="2800"/>
              <a:t>Norman </a:t>
            </a:r>
            <a:r>
              <a:rPr lang="en-US" sz="2800" dirty="0"/>
              <a:t>Lloyd Johnson		1917-2004		UK/USA</a:t>
            </a:r>
          </a:p>
          <a:p>
            <a:r>
              <a:rPr lang="en-US" sz="2800" dirty="0"/>
              <a:t>George Box				1919-2000		UK/USA</a:t>
            </a:r>
          </a:p>
          <a:p>
            <a:r>
              <a:rPr lang="en-US" sz="2800" dirty="0"/>
              <a:t>David Cox				1924-			UK/USA</a:t>
            </a:r>
          </a:p>
          <a:p>
            <a:r>
              <a:rPr lang="en-US" sz="2800" dirty="0"/>
              <a:t>John W. Tukey			1915-2000		USA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992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4543"/>
            <a:ext cx="8610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Dedicated to Prof. Horace F. Martin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58ED-2217-4C86-928B-8D9EC808AEEE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799344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B.S.		- Providence College 1953</a:t>
            </a:r>
          </a:p>
          <a:p>
            <a:r>
              <a:rPr lang="en-US" sz="2800" dirty="0"/>
              <a:t>M.S.   		- University of Rhode Island 1955</a:t>
            </a:r>
          </a:p>
          <a:p>
            <a:r>
              <a:rPr lang="en-US" sz="2800" dirty="0"/>
              <a:t>Ph.D. 		- Boston University 1961</a:t>
            </a:r>
          </a:p>
          <a:p>
            <a:r>
              <a:rPr lang="en-US" sz="2800" dirty="0"/>
              <a:t>M.D.   	- Brown University 1975</a:t>
            </a:r>
          </a:p>
          <a:p>
            <a:r>
              <a:rPr lang="en-US" sz="2800" dirty="0"/>
              <a:t>J.D.    		- S. New England Sch. of Law 1990</a:t>
            </a:r>
          </a:p>
          <a:p>
            <a:r>
              <a:rPr lang="en-US" sz="2800" dirty="0"/>
              <a:t>M.P.H. 	- McGill University 2000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36625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1931-2010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377BC-DE85-4328-A023-918F7CDB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63" y="1142166"/>
            <a:ext cx="1808035" cy="22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1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Thank You</a:t>
            </a:r>
            <a:br>
              <a:rPr lang="en-US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Florida Gulf Coast University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58ED-2217-4C86-928B-8D9EC808AEEE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88" y="2076193"/>
            <a:ext cx="7144265" cy="47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Common Methods used to calculate the Normal Reference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Sample mean 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± 2 standard deviations</a:t>
            </a:r>
            <a:endParaRPr lang="en-US" sz="3600" dirty="0"/>
          </a:p>
          <a:p>
            <a:r>
              <a:rPr lang="en-US" sz="3600" dirty="0"/>
              <a:t>Percentiles of Raw Data</a:t>
            </a:r>
          </a:p>
          <a:p>
            <a:r>
              <a:rPr lang="en-US" sz="3600" dirty="0"/>
              <a:t>Using general power transformations to create a Normal/Gaussian Distribution</a:t>
            </a:r>
          </a:p>
          <a:p>
            <a:r>
              <a:rPr lang="en-US" sz="3600" dirty="0"/>
              <a:t>Curve fitting of data in histogram format by various skewed distributions </a:t>
            </a:r>
          </a:p>
          <a:p>
            <a:r>
              <a:rPr lang="en-US" sz="3600" dirty="0"/>
              <a:t>Dissecting distributions that contain mixed normal and abnormal populations</a:t>
            </a:r>
          </a:p>
        </p:txBody>
      </p:sp>
    </p:spTree>
    <p:extLst>
      <p:ext uri="{BB962C8B-B14F-4D97-AF65-F5344CB8AC3E}">
        <p14:creationId xmlns:p14="http://schemas.microsoft.com/office/powerpoint/2010/main" val="19826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37AC-0C72-4222-88EB-5ED52BFF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611" y="1122363"/>
            <a:ext cx="9919063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Near Gaussian Shaped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A14B5-9368-4E36-8503-FB6A4B269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03" y="163383"/>
            <a:ext cx="1075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Some Raw Data – Creatinine (mg/dl) for 100 healthy males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044"/>
              </p:ext>
            </p:extLst>
          </p:nvPr>
        </p:nvGraphicFramePr>
        <p:xfrm>
          <a:off x="444840" y="748158"/>
          <a:ext cx="10906900" cy="581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9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50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4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89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Creatinine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Creatinine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Creatinine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Creatinine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Creatinine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6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6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7395" y="403654"/>
                <a:ext cx="101572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±1.96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on Raw Data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95" y="403654"/>
                <a:ext cx="10157254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53440" y="1311716"/>
            <a:ext cx="11074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n sample values are used to find the sample statistics: 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06706"/>
              </p:ext>
            </p:extLst>
          </p:nvPr>
        </p:nvGraphicFramePr>
        <p:xfrm>
          <a:off x="992777" y="1893888"/>
          <a:ext cx="5715998" cy="408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4" imgW="1993680" imgH="1625400" progId="Equation.3">
                  <p:embed/>
                </p:oleObj>
              </mc:Choice>
              <mc:Fallback>
                <p:oleObj name="Equation" r:id="rId4" imgW="1993680" imgH="1625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777" y="1893888"/>
                        <a:ext cx="5715998" cy="408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AC1535-558E-4FC3-94BD-B37B6E0BB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514836"/>
              </p:ext>
            </p:extLst>
          </p:nvPr>
        </p:nvGraphicFramePr>
        <p:xfrm>
          <a:off x="5847807" y="2026283"/>
          <a:ext cx="4820194" cy="282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601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15AE3-1578-4D9E-A7BC-18DDB523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82" y="1417601"/>
            <a:ext cx="10526745" cy="32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1605</Words>
  <Application>Microsoft Office PowerPoint</Application>
  <PresentationFormat>Widescreen</PresentationFormat>
  <Paragraphs>607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Segoe UI</vt:lpstr>
      <vt:lpstr>Times New Roman</vt:lpstr>
      <vt:lpstr>WP Greek Courier</vt:lpstr>
      <vt:lpstr>Office Theme</vt:lpstr>
      <vt:lpstr>Equation</vt:lpstr>
      <vt:lpstr>PowerPoint Presentation</vt:lpstr>
      <vt:lpstr>PowerPoint Presentation</vt:lpstr>
      <vt:lpstr>Descriptive Statistics</vt:lpstr>
      <vt:lpstr>PowerPoint Presentation</vt:lpstr>
      <vt:lpstr>Common Methods used to calculate the Normal Reference Range</vt:lpstr>
      <vt:lpstr>Near Gaussian Shaped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Skewed Distributions for Fitting Data</vt:lpstr>
      <vt:lpstr>Gram-Charlier Series</vt:lpstr>
      <vt:lpstr>Karl Pearson System of Distributions</vt:lpstr>
      <vt:lpstr>PowerPoint Presentation</vt:lpstr>
      <vt:lpstr>PowerPoint Presentation</vt:lpstr>
      <vt:lpstr>N.L. Johnson System of Probability Distributions</vt:lpstr>
      <vt:lpstr>PowerPoint Presentation</vt:lpstr>
      <vt:lpstr>Highly Skewed Distribution – A1c/Glycated Hemoglobin</vt:lpstr>
      <vt:lpstr>First Fit</vt:lpstr>
      <vt:lpstr>Was this a set of healthy individuals only? Can we remove some abnormals/unhealthy?</vt:lpstr>
      <vt:lpstr>Dissected result using Johnson SU &amp; Gaussian</vt:lpstr>
      <vt:lpstr>Dissection using two Johnson SU distributions</vt:lpstr>
      <vt:lpstr>Dissected result using 2 Johnson SU Distributions</vt:lpstr>
      <vt:lpstr>Comparisons for A1c</vt:lpstr>
      <vt:lpstr>PowerPoint Presentation</vt:lpstr>
      <vt:lpstr>Highly Skewed Data with Outliers</vt:lpstr>
      <vt:lpstr>PowerPoint Presentation</vt:lpstr>
      <vt:lpstr>Box-Cox Transformation</vt:lpstr>
      <vt:lpstr>PowerPoint Presentation</vt:lpstr>
      <vt:lpstr>OUTLIERS in a Normal Distrubtion</vt:lpstr>
      <vt:lpstr>PowerPoint Presentation</vt:lpstr>
      <vt:lpstr>Outliers for a lognormal distribution</vt:lpstr>
      <vt:lpstr>PowerPoint Presentation</vt:lpstr>
      <vt:lpstr>Comparisons for LDH</vt:lpstr>
      <vt:lpstr>PowerPoint Presentation</vt:lpstr>
      <vt:lpstr>PowerPoint Presentation</vt:lpstr>
      <vt:lpstr>Tests for Normality</vt:lpstr>
      <vt:lpstr>Other considerations</vt:lpstr>
      <vt:lpstr>Mathematicians who contributed</vt:lpstr>
      <vt:lpstr>Dedicated to Prof. Horace F. Martin</vt:lpstr>
      <vt:lpstr>Thank You Florida Gulf Coast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Goldstein</dc:creator>
  <cp:lastModifiedBy>Richard Goldstein</cp:lastModifiedBy>
  <cp:revision>114</cp:revision>
  <cp:lastPrinted>2017-10-30T10:41:22Z</cp:lastPrinted>
  <dcterms:created xsi:type="dcterms:W3CDTF">2017-04-21T13:47:43Z</dcterms:created>
  <dcterms:modified xsi:type="dcterms:W3CDTF">2017-11-03T13:03:51Z</dcterms:modified>
</cp:coreProperties>
</file>