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92" r:id="rId2"/>
    <p:sldId id="300" r:id="rId3"/>
    <p:sldId id="256" r:id="rId4"/>
    <p:sldId id="301" r:id="rId5"/>
    <p:sldId id="268" r:id="rId6"/>
    <p:sldId id="260" r:id="rId7"/>
    <p:sldId id="261" r:id="rId8"/>
    <p:sldId id="263" r:id="rId9"/>
    <p:sldId id="262" r:id="rId10"/>
    <p:sldId id="264" r:id="rId11"/>
    <p:sldId id="294" r:id="rId12"/>
    <p:sldId id="302" r:id="rId13"/>
    <p:sldId id="267" r:id="rId14"/>
    <p:sldId id="324" r:id="rId15"/>
    <p:sldId id="270" r:id="rId16"/>
    <p:sldId id="265" r:id="rId17"/>
    <p:sldId id="266" r:id="rId18"/>
    <p:sldId id="269" r:id="rId19"/>
    <p:sldId id="271" r:id="rId20"/>
    <p:sldId id="272" r:id="rId21"/>
    <p:sldId id="273" r:id="rId22"/>
    <p:sldId id="298" r:id="rId23"/>
    <p:sldId id="299" r:id="rId24"/>
    <p:sldId id="275" r:id="rId25"/>
    <p:sldId id="274" r:id="rId26"/>
    <p:sldId id="283" r:id="rId27"/>
    <p:sldId id="284" r:id="rId28"/>
    <p:sldId id="286" r:id="rId29"/>
    <p:sldId id="285" r:id="rId30"/>
    <p:sldId id="287" r:id="rId31"/>
    <p:sldId id="288" r:id="rId32"/>
    <p:sldId id="290" r:id="rId33"/>
    <p:sldId id="289" r:id="rId34"/>
    <p:sldId id="303" r:id="rId35"/>
    <p:sldId id="315" r:id="rId36"/>
    <p:sldId id="277" r:id="rId37"/>
    <p:sldId id="276" r:id="rId38"/>
    <p:sldId id="311" r:id="rId39"/>
    <p:sldId id="314" r:id="rId40"/>
    <p:sldId id="317" r:id="rId41"/>
    <p:sldId id="318" r:id="rId42"/>
    <p:sldId id="319" r:id="rId43"/>
    <p:sldId id="320" r:id="rId44"/>
    <p:sldId id="322" r:id="rId45"/>
    <p:sldId id="323" r:id="rId46"/>
    <p:sldId id="295" r:id="rId47"/>
    <p:sldId id="321" r:id="rId48"/>
    <p:sldId id="296" r:id="rId49"/>
    <p:sldId id="280" r:id="rId50"/>
    <p:sldId id="281" r:id="rId51"/>
    <p:sldId id="304" r:id="rId52"/>
    <p:sldId id="305" r:id="rId53"/>
    <p:sldId id="307" r:id="rId54"/>
    <p:sldId id="308" r:id="rId55"/>
    <p:sldId id="309" r:id="rId56"/>
    <p:sldId id="291" r:id="rId57"/>
    <p:sldId id="326" r:id="rId58"/>
    <p:sldId id="325" r:id="rId59"/>
  </p:sldIdLst>
  <p:sldSz cx="9144000" cy="6858000" type="screen4x3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FF33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21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Horace_OGTT\OGTTFIT_MD_OriginalAckerma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FND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FND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KC_Ackerman%20orgina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KC_MG%20no%20glucagon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KC_MG%20no%20glucag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word\OGTT_paper1\ogtt_figure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word\OGTT_paper1\ogtt_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Horace_OGTT\OGTT_MD_Ackerma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Horace_OGTT\OGTTFIT_M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MD_MG%20no%20glucag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Horace_OGTT\glucagon\OGTTFIT_glucagon2%20MD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MY_MG%20no%20glucag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CL_MG%20no%20glucag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OGTT_MY_MG%20no%20glucago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ocuments\MicrosoftOfficeSuite\Excel\OGTT%20models\FN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160</c:v>
                </c:pt>
                <c:pt idx="3">
                  <c:v>115</c:v>
                </c:pt>
                <c:pt idx="4">
                  <c:v>78</c:v>
                </c:pt>
                <c:pt idx="5">
                  <c:v>76</c:v>
                </c:pt>
                <c:pt idx="6">
                  <c:v>84</c:v>
                </c:pt>
                <c:pt idx="7">
                  <c:v>104</c:v>
                </c:pt>
                <c:pt idx="8">
                  <c:v>73</c:v>
                </c:pt>
                <c:pt idx="9">
                  <c:v>78</c:v>
                </c:pt>
                <c:pt idx="10">
                  <c:v>77</c:v>
                </c:pt>
                <c:pt idx="11">
                  <c:v>92</c:v>
                </c:pt>
                <c:pt idx="12">
                  <c:v>71</c:v>
                </c:pt>
                <c:pt idx="13">
                  <c:v>78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17</c:v>
                </c:pt>
                <c:pt idx="1">
                  <c:v>63</c:v>
                </c:pt>
                <c:pt idx="2">
                  <c:v>128</c:v>
                </c:pt>
                <c:pt idx="3">
                  <c:v>91</c:v>
                </c:pt>
                <c:pt idx="4">
                  <c:v>61</c:v>
                </c:pt>
                <c:pt idx="5">
                  <c:v>48</c:v>
                </c:pt>
                <c:pt idx="6">
                  <c:v>33</c:v>
                </c:pt>
                <c:pt idx="7">
                  <c:v>72</c:v>
                </c:pt>
                <c:pt idx="8">
                  <c:v>32</c:v>
                </c:pt>
                <c:pt idx="9">
                  <c:v>33</c:v>
                </c:pt>
                <c:pt idx="10">
                  <c:v>21</c:v>
                </c:pt>
                <c:pt idx="11">
                  <c:v>37</c:v>
                </c:pt>
                <c:pt idx="12">
                  <c:v>13</c:v>
                </c:pt>
                <c:pt idx="13">
                  <c:v>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Sheet1!$L$22:$L$35</c:f>
              <c:numCache>
                <c:formatCode>0.00</c:formatCode>
                <c:ptCount val="14"/>
                <c:pt idx="0">
                  <c:v>87</c:v>
                </c:pt>
                <c:pt idx="1">
                  <c:v>145.38189302901549</c:v>
                </c:pt>
                <c:pt idx="2">
                  <c:v>120.70353816138621</c:v>
                </c:pt>
                <c:pt idx="3">
                  <c:v>106.41700873782955</c:v>
                </c:pt>
                <c:pt idx="4">
                  <c:v>98.158751428249104</c:v>
                </c:pt>
                <c:pt idx="5">
                  <c:v>93.393639583062452</c:v>
                </c:pt>
                <c:pt idx="6">
                  <c:v>90.650019175078754</c:v>
                </c:pt>
                <c:pt idx="7">
                  <c:v>87.952207529228332</c:v>
                </c:pt>
                <c:pt idx="8">
                  <c:v>87.537031202375331</c:v>
                </c:pt>
                <c:pt idx="9">
                  <c:v>87.300608063105628</c:v>
                </c:pt>
                <c:pt idx="10">
                  <c:v>87.166658090923875</c:v>
                </c:pt>
                <c:pt idx="11">
                  <c:v>87.091245155128732</c:v>
                </c:pt>
                <c:pt idx="12">
                  <c:v>87.049126354293449</c:v>
                </c:pt>
                <c:pt idx="13">
                  <c:v>87.025842927637186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17</c:v>
                </c:pt>
                <c:pt idx="1">
                  <c:v>80.498496620740895</c:v>
                </c:pt>
                <c:pt idx="2">
                  <c:v>92.954984217019629</c:v>
                </c:pt>
                <c:pt idx="3">
                  <c:v>87.990954136216786</c:v>
                </c:pt>
                <c:pt idx="4">
                  <c:v>76.707916026651745</c:v>
                </c:pt>
                <c:pt idx="5">
                  <c:v>64.374604223276194</c:v>
                </c:pt>
                <c:pt idx="6">
                  <c:v>53.236332523442861</c:v>
                </c:pt>
                <c:pt idx="7">
                  <c:v>30.531566735990605</c:v>
                </c:pt>
                <c:pt idx="8">
                  <c:v>26.86964454815692</c:v>
                </c:pt>
                <c:pt idx="9">
                  <c:v>24.112130172289056</c:v>
                </c:pt>
                <c:pt idx="10">
                  <c:v>22.077557431437896</c:v>
                </c:pt>
                <c:pt idx="11">
                  <c:v>20.598652035962395</c:v>
                </c:pt>
                <c:pt idx="12">
                  <c:v>19.535723883609272</c:v>
                </c:pt>
                <c:pt idx="13">
                  <c:v>18.778412174151494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885736"/>
        <c:axId val="302886520"/>
      </c:scatterChart>
      <c:valAx>
        <c:axId val="302885736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2886520"/>
        <c:crosses val="autoZero"/>
        <c:crossBetween val="midCat"/>
      </c:valAx>
      <c:valAx>
        <c:axId val="3028865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2885736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'MG no Glucagon'!$B$4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'MG no Glucagon'!$A$5:$A$14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'MG no Glucagon'!$B$5:$B$14</c:f>
              <c:numCache>
                <c:formatCode>General</c:formatCode>
                <c:ptCount val="10"/>
                <c:pt idx="0">
                  <c:v>175</c:v>
                </c:pt>
                <c:pt idx="1">
                  <c:v>200</c:v>
                </c:pt>
                <c:pt idx="2">
                  <c:v>250</c:v>
                </c:pt>
                <c:pt idx="3">
                  <c:v>282</c:v>
                </c:pt>
                <c:pt idx="4">
                  <c:v>295</c:v>
                </c:pt>
                <c:pt idx="5">
                  <c:v>270</c:v>
                </c:pt>
                <c:pt idx="6">
                  <c:v>254</c:v>
                </c:pt>
                <c:pt idx="7">
                  <c:v>225</c:v>
                </c:pt>
                <c:pt idx="8">
                  <c:v>214</c:v>
                </c:pt>
                <c:pt idx="9">
                  <c:v>186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'MG no Glucagon'!$C$4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'MG no Glucagon'!$A$5:$A$14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'MG no Glucagon'!$C$5:$C$14</c:f>
              <c:numCache>
                <c:formatCode>General</c:formatCode>
                <c:ptCount val="10"/>
                <c:pt idx="0">
                  <c:v>17</c:v>
                </c:pt>
                <c:pt idx="1">
                  <c:v>39</c:v>
                </c:pt>
                <c:pt idx="2">
                  <c:v>46</c:v>
                </c:pt>
                <c:pt idx="3">
                  <c:v>76</c:v>
                </c:pt>
                <c:pt idx="4">
                  <c:v>94</c:v>
                </c:pt>
                <c:pt idx="5">
                  <c:v>69</c:v>
                </c:pt>
                <c:pt idx="6">
                  <c:v>45</c:v>
                </c:pt>
                <c:pt idx="7">
                  <c:v>46</c:v>
                </c:pt>
                <c:pt idx="8">
                  <c:v>34</c:v>
                </c:pt>
                <c:pt idx="9">
                  <c:v>19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'MG no Glucagon'!$N$6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'MG no Glucagon'!$A$5:$A$14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'MG no Glucagon'!$N$19:$N$28</c:f>
              <c:numCache>
                <c:formatCode>0.00</c:formatCode>
                <c:ptCount val="10"/>
                <c:pt idx="0">
                  <c:v>175</c:v>
                </c:pt>
                <c:pt idx="1">
                  <c:v>206.84119837760156</c:v>
                </c:pt>
                <c:pt idx="2">
                  <c:v>245.2576371006561</c:v>
                </c:pt>
                <c:pt idx="3">
                  <c:v>287.56753955008799</c:v>
                </c:pt>
                <c:pt idx="4">
                  <c:v>292.88510787409552</c:v>
                </c:pt>
                <c:pt idx="5">
                  <c:v>268.95175753444187</c:v>
                </c:pt>
                <c:pt idx="6">
                  <c:v>248.518121614194</c:v>
                </c:pt>
                <c:pt idx="7">
                  <c:v>228.93649437860645</c:v>
                </c:pt>
                <c:pt idx="8">
                  <c:v>214.66868673814619</c:v>
                </c:pt>
                <c:pt idx="9">
                  <c:v>186.06950096700399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'MG no Glucagon'!$N$7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'MG no Glucagon'!$A$5:$A$14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'MG no Glucagon'!$O$19:$O$28</c:f>
              <c:numCache>
                <c:formatCode>0.00</c:formatCode>
                <c:ptCount val="10"/>
                <c:pt idx="0">
                  <c:v>17</c:v>
                </c:pt>
                <c:pt idx="1">
                  <c:v>30.879070684720354</c:v>
                </c:pt>
                <c:pt idx="2">
                  <c:v>46.107457953237969</c:v>
                </c:pt>
                <c:pt idx="3">
                  <c:v>73.996664232506333</c:v>
                </c:pt>
                <c:pt idx="4">
                  <c:v>92.399295853755348</c:v>
                </c:pt>
                <c:pt idx="5">
                  <c:v>73.418430131890446</c:v>
                </c:pt>
                <c:pt idx="6">
                  <c:v>46.37796141626977</c:v>
                </c:pt>
                <c:pt idx="7">
                  <c:v>49.352314882713486</c:v>
                </c:pt>
                <c:pt idx="8">
                  <c:v>29.704433026886942</c:v>
                </c:pt>
                <c:pt idx="9">
                  <c:v>18.934321851214825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4312"/>
        <c:axId val="355515880"/>
      </c:scatterChart>
      <c:valAx>
        <c:axId val="355514312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5880"/>
        <c:crosses val="autoZero"/>
        <c:crossBetween val="midCat"/>
      </c:valAx>
      <c:valAx>
        <c:axId val="35551588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431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8955916473317868"/>
          <c:y val="3.533568904593639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96983758700696"/>
          <c:y val="0.15901087506017259"/>
          <c:w val="0.81902552204176338"/>
          <c:h val="0.6325099252393531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'MG no Glucagon'!$K$18</c:f>
              <c:strCache>
                <c:ptCount val="1"/>
                <c:pt idx="0">
                  <c:v>J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'MG no Glucagon'!$A$5:$A$14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'MG no Glucagon'!$K$19:$K$28</c:f>
              <c:numCache>
                <c:formatCode>0.0000</c:formatCode>
                <c:ptCount val="10"/>
                <c:pt idx="0">
                  <c:v>183.43800483706738</c:v>
                </c:pt>
                <c:pt idx="1">
                  <c:v>161.64527183080202</c:v>
                </c:pt>
                <c:pt idx="2">
                  <c:v>401.86643733422545</c:v>
                </c:pt>
                <c:pt idx="3">
                  <c:v>368.67788285982743</c:v>
                </c:pt>
                <c:pt idx="4">
                  <c:v>193.48293941440278</c:v>
                </c:pt>
                <c:pt idx="5">
                  <c:v>194.56260365100664</c:v>
                </c:pt>
                <c:pt idx="6">
                  <c:v>187.82164366167271</c:v>
                </c:pt>
                <c:pt idx="7">
                  <c:v>18.991426230654245</c:v>
                </c:pt>
                <c:pt idx="8">
                  <c:v>161.19156407409429</c:v>
                </c:pt>
                <c:pt idx="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0784"/>
        <c:axId val="355510392"/>
      </c:scatterChart>
      <c:valAx>
        <c:axId val="35551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0392"/>
        <c:crosses val="autoZero"/>
        <c:crossBetween val="midCat"/>
      </c:valAx>
      <c:valAx>
        <c:axId val="3555103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0784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Sheet1!$J$6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97</c:v>
                </c:pt>
                <c:pt idx="1">
                  <c:v>108</c:v>
                </c:pt>
                <c:pt idx="2">
                  <c:v>90</c:v>
                </c:pt>
                <c:pt idx="3">
                  <c:v>73</c:v>
                </c:pt>
                <c:pt idx="4">
                  <c:v>82</c:v>
                </c:pt>
                <c:pt idx="5">
                  <c:v>99</c:v>
                </c:pt>
                <c:pt idx="6">
                  <c:v>85</c:v>
                </c:pt>
                <c:pt idx="7">
                  <c:v>94</c:v>
                </c:pt>
                <c:pt idx="8">
                  <c:v>86</c:v>
                </c:pt>
                <c:pt idx="9">
                  <c:v>88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Sheet1!$J$7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11</c:v>
                </c:pt>
                <c:pt idx="1">
                  <c:v>38</c:v>
                </c:pt>
                <c:pt idx="2">
                  <c:v>66</c:v>
                </c:pt>
                <c:pt idx="3">
                  <c:v>20</c:v>
                </c:pt>
                <c:pt idx="4">
                  <c:v>20</c:v>
                </c:pt>
                <c:pt idx="5">
                  <c:v>42</c:v>
                </c:pt>
                <c:pt idx="6">
                  <c:v>13</c:v>
                </c:pt>
                <c:pt idx="7">
                  <c:v>13</c:v>
                </c:pt>
                <c:pt idx="8">
                  <c:v>7</c:v>
                </c:pt>
                <c:pt idx="9">
                  <c:v>3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Sheet1!$J$9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Sheet1!$N$22:$N$35</c:f>
              <c:numCache>
                <c:formatCode>0.00</c:formatCode>
                <c:ptCount val="14"/>
                <c:pt idx="0">
                  <c:v>97</c:v>
                </c:pt>
                <c:pt idx="1">
                  <c:v>108.73330499212364</c:v>
                </c:pt>
                <c:pt idx="2">
                  <c:v>85.314254539845294</c:v>
                </c:pt>
                <c:pt idx="3">
                  <c:v>80.10479500739909</c:v>
                </c:pt>
                <c:pt idx="4">
                  <c:v>82.773826194145514</c:v>
                </c:pt>
                <c:pt idx="5">
                  <c:v>86.980380415788304</c:v>
                </c:pt>
                <c:pt idx="6">
                  <c:v>93.374922112952007</c:v>
                </c:pt>
                <c:pt idx="7">
                  <c:v>94.437943532345997</c:v>
                </c:pt>
                <c:pt idx="8">
                  <c:v>95.3014981332107</c:v>
                </c:pt>
                <c:pt idx="9">
                  <c:v>96.34492014199796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Sheet1!$J$10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Sheet1!$O$22:$O$35</c:f>
              <c:numCache>
                <c:formatCode>0.00</c:formatCode>
                <c:ptCount val="14"/>
                <c:pt idx="0">
                  <c:v>11</c:v>
                </c:pt>
                <c:pt idx="1">
                  <c:v>44.406766200378662</c:v>
                </c:pt>
                <c:pt idx="2">
                  <c:v>43.952537509176175</c:v>
                </c:pt>
                <c:pt idx="3">
                  <c:v>38.680569666118984</c:v>
                </c:pt>
                <c:pt idx="4">
                  <c:v>29.966334904605937</c:v>
                </c:pt>
                <c:pt idx="5">
                  <c:v>23.419869645637132</c:v>
                </c:pt>
                <c:pt idx="6">
                  <c:v>15.852636117671558</c:v>
                </c:pt>
                <c:pt idx="7">
                  <c:v>14.180895562327917</c:v>
                </c:pt>
                <c:pt idx="8">
                  <c:v>13.044707520571471</c:v>
                </c:pt>
                <c:pt idx="9">
                  <c:v>11.81465141589282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1960"/>
        <c:axId val="355509608"/>
      </c:scatterChart>
      <c:valAx>
        <c:axId val="355511960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09608"/>
        <c:crosses val="autoZero"/>
        <c:crossBetween val="midCat"/>
      </c:valAx>
      <c:valAx>
        <c:axId val="3555096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196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Sheet1!$I$6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97</c:v>
                </c:pt>
                <c:pt idx="1">
                  <c:v>108</c:v>
                </c:pt>
                <c:pt idx="2">
                  <c:v>90</c:v>
                </c:pt>
                <c:pt idx="3">
                  <c:v>73</c:v>
                </c:pt>
                <c:pt idx="4">
                  <c:v>82</c:v>
                </c:pt>
                <c:pt idx="5">
                  <c:v>99</c:v>
                </c:pt>
                <c:pt idx="6">
                  <c:v>85</c:v>
                </c:pt>
                <c:pt idx="7">
                  <c:v>94</c:v>
                </c:pt>
                <c:pt idx="8">
                  <c:v>86</c:v>
                </c:pt>
                <c:pt idx="9">
                  <c:v>88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Sheet1!$I$7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11</c:v>
                </c:pt>
                <c:pt idx="1">
                  <c:v>38</c:v>
                </c:pt>
                <c:pt idx="2">
                  <c:v>66</c:v>
                </c:pt>
                <c:pt idx="3">
                  <c:v>20</c:v>
                </c:pt>
                <c:pt idx="4">
                  <c:v>20</c:v>
                </c:pt>
                <c:pt idx="5">
                  <c:v>42</c:v>
                </c:pt>
                <c:pt idx="6">
                  <c:v>13</c:v>
                </c:pt>
                <c:pt idx="7">
                  <c:v>13</c:v>
                </c:pt>
                <c:pt idx="8">
                  <c:v>7</c:v>
                </c:pt>
                <c:pt idx="9">
                  <c:v>3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Sheet1!$I$9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97</c:v>
                </c:pt>
                <c:pt idx="1">
                  <c:v>115.46539309218319</c:v>
                </c:pt>
                <c:pt idx="2">
                  <c:v>102.1192986160851</c:v>
                </c:pt>
                <c:pt idx="3">
                  <c:v>82.899150702779508</c:v>
                </c:pt>
                <c:pt idx="4">
                  <c:v>90.305585170200104</c:v>
                </c:pt>
                <c:pt idx="5">
                  <c:v>99.523896452549607</c:v>
                </c:pt>
                <c:pt idx="6">
                  <c:v>95.240934977391419</c:v>
                </c:pt>
                <c:pt idx="7">
                  <c:v>96.149685913963324</c:v>
                </c:pt>
                <c:pt idx="8">
                  <c:v>96.748038229440183</c:v>
                </c:pt>
                <c:pt idx="9">
                  <c:v>86.436156347629478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Sheet1!$I$10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Sheet1!$N$22:$N$35</c:f>
              <c:numCache>
                <c:formatCode>0.00</c:formatCode>
                <c:ptCount val="14"/>
                <c:pt idx="0">
                  <c:v>11</c:v>
                </c:pt>
                <c:pt idx="1">
                  <c:v>40.128699676459647</c:v>
                </c:pt>
                <c:pt idx="2">
                  <c:v>65.729225968481288</c:v>
                </c:pt>
                <c:pt idx="3">
                  <c:v>15.646857744464263</c:v>
                </c:pt>
                <c:pt idx="4">
                  <c:v>18.176624884733215</c:v>
                </c:pt>
                <c:pt idx="5">
                  <c:v>41.354173148838669</c:v>
                </c:pt>
                <c:pt idx="6">
                  <c:v>10.017829731899688</c:v>
                </c:pt>
                <c:pt idx="7">
                  <c:v>11.102601966607292</c:v>
                </c:pt>
                <c:pt idx="8">
                  <c:v>12.101224860831348</c:v>
                </c:pt>
                <c:pt idx="9">
                  <c:v>3.3420195728087156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1176"/>
        <c:axId val="355511568"/>
      </c:scatterChart>
      <c:valAx>
        <c:axId val="355511176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1568"/>
        <c:crosses val="autoZero"/>
        <c:crossBetween val="midCat"/>
      </c:valAx>
      <c:valAx>
        <c:axId val="35551156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1176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8955916473317868"/>
          <c:y val="3.533568904593639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96983758700696"/>
          <c:y val="0.15901087506017259"/>
          <c:w val="0.81902552204176338"/>
          <c:h val="0.6325099252393531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Sheet1!$J$21</c:f>
              <c:strCache>
                <c:ptCount val="1"/>
                <c:pt idx="0">
                  <c:v>J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Sheet1!$A$5:$A$19</c:f>
              <c:numCache>
                <c:formatCode>General</c:formatCode>
                <c:ptCount val="1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Sheet1!$J$22:$J$35</c:f>
              <c:numCache>
                <c:formatCode>0.0000</c:formatCode>
                <c:ptCount val="14"/>
                <c:pt idx="0">
                  <c:v>1.2818208048742371E-9</c:v>
                </c:pt>
                <c:pt idx="1">
                  <c:v>256.81271900808611</c:v>
                </c:pt>
                <c:pt idx="2">
                  <c:v>45.344464933734891</c:v>
                </c:pt>
                <c:pt idx="3">
                  <c:v>4.8570582214562086E-10</c:v>
                </c:pt>
                <c:pt idx="4">
                  <c:v>13.925251838694663</c:v>
                </c:pt>
                <c:pt idx="5">
                  <c:v>118.78857890636129</c:v>
                </c:pt>
                <c:pt idx="6">
                  <c:v>1.6445637458491231E-7</c:v>
                </c:pt>
                <c:pt idx="7">
                  <c:v>2.037364401979858</c:v>
                </c:pt>
                <c:pt idx="8">
                  <c:v>5.2141461537553209</c:v>
                </c:pt>
                <c:pt idx="9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5096"/>
        <c:axId val="355515488"/>
      </c:scatterChart>
      <c:valAx>
        <c:axId val="355515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5488"/>
        <c:crosses val="autoZero"/>
        <c:crossBetween val="midCat"/>
      </c:valAx>
      <c:valAx>
        <c:axId val="3555154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5515096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/>
              <a:t>OGTT Female Patients</a:t>
            </a:r>
          </a:p>
        </c:rich>
      </c:tx>
      <c:layout>
        <c:manualLayout>
          <c:xMode val="edge"/>
          <c:yMode val="edge"/>
          <c:x val="0.40143477879820844"/>
          <c:y val="4.115960629393540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974123933890854"/>
          <c:y val="0.13221448330170824"/>
          <c:w val="0.84142527783879273"/>
          <c:h val="0.64877142422017997"/>
        </c:manualLayout>
      </c:layout>
      <c:scatterChart>
        <c:scatterStyle val="lineMarker"/>
        <c:varyColors val="0"/>
        <c:ser>
          <c:idx val="0"/>
          <c:order val="0"/>
          <c:tx>
            <c:strRef>
              <c:f>[2]Sheet1!$K$58</c:f>
              <c:strCache>
                <c:ptCount val="1"/>
                <c:pt idx="0">
                  <c:v>Flat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8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[2]Sheet1!$G$2:$G$12</c:f>
              <c:numCache>
                <c:formatCode>General</c:formatCode>
                <c:ptCount val="11"/>
                <c:pt idx="0">
                  <c:v>-1.2535499999999999</c:v>
                </c:pt>
                <c:pt idx="1">
                  <c:v>-1.34615</c:v>
                </c:pt>
                <c:pt idx="2">
                  <c:v>-2.9504999999999999</c:v>
                </c:pt>
                <c:pt idx="3">
                  <c:v>-1.3673</c:v>
                </c:pt>
                <c:pt idx="4">
                  <c:v>-1.7798499999999999</c:v>
                </c:pt>
                <c:pt idx="5">
                  <c:v>-1.4193499999999999</c:v>
                </c:pt>
                <c:pt idx="6">
                  <c:v>-1.5843499999999999</c:v>
                </c:pt>
                <c:pt idx="7">
                  <c:v>-1.2785500000000001</c:v>
                </c:pt>
                <c:pt idx="8">
                  <c:v>-1.8038000000000001</c:v>
                </c:pt>
                <c:pt idx="9">
                  <c:v>-1.8926000000000001</c:v>
                </c:pt>
                <c:pt idx="10">
                  <c:v>-1.14235</c:v>
                </c:pt>
              </c:numCache>
            </c:numRef>
          </c:xVal>
          <c:yVal>
            <c:numRef>
              <c:f>[2]Sheet1!$H$2:$H$12</c:f>
              <c:numCache>
                <c:formatCode>General</c:formatCode>
                <c:ptCount val="11"/>
                <c:pt idx="0">
                  <c:v>8.8000029487210956</c:v>
                </c:pt>
                <c:pt idx="1">
                  <c:v>9.0704560468313833</c:v>
                </c:pt>
                <c:pt idx="2">
                  <c:v>9.3229469048150229</c:v>
                </c:pt>
                <c:pt idx="3">
                  <c:v>8.3515372141899729</c:v>
                </c:pt>
                <c:pt idx="4">
                  <c:v>8.0817839192532244</c:v>
                </c:pt>
                <c:pt idx="5">
                  <c:v>7.957194256614577</c:v>
                </c:pt>
                <c:pt idx="6">
                  <c:v>8.0933455182328657</c:v>
                </c:pt>
                <c:pt idx="7">
                  <c:v>8.913389994693377</c:v>
                </c:pt>
                <c:pt idx="8">
                  <c:v>8.573988829010684</c:v>
                </c:pt>
                <c:pt idx="9">
                  <c:v>9.2974801769081505</c:v>
                </c:pt>
                <c:pt idx="10">
                  <c:v>8.1230007544933791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[2]Sheet1!$K$59</c:f>
              <c:strCache>
                <c:ptCount val="1"/>
                <c:pt idx="0">
                  <c:v>Normal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[2]Sheet1!$G$14:$G$21</c:f>
              <c:numCache>
                <c:formatCode>General</c:formatCode>
                <c:ptCount val="8"/>
                <c:pt idx="0">
                  <c:v>-3.1978499999999999</c:v>
                </c:pt>
                <c:pt idx="1">
                  <c:v>-0.34029999999999999</c:v>
                </c:pt>
                <c:pt idx="2">
                  <c:v>-0.87409999999999999</c:v>
                </c:pt>
                <c:pt idx="3">
                  <c:v>-1.62435</c:v>
                </c:pt>
                <c:pt idx="4">
                  <c:v>-3.99485</c:v>
                </c:pt>
                <c:pt idx="5">
                  <c:v>-0.78795000000000004</c:v>
                </c:pt>
                <c:pt idx="6">
                  <c:v>-1.5428500000000001</c:v>
                </c:pt>
                <c:pt idx="7">
                  <c:v>-8.4571000000000005</c:v>
                </c:pt>
              </c:numCache>
            </c:numRef>
          </c:xVal>
          <c:yVal>
            <c:numRef>
              <c:f>[2]Sheet1!$H$14:$H$21</c:f>
              <c:numCache>
                <c:formatCode>General</c:formatCode>
                <c:ptCount val="8"/>
                <c:pt idx="0">
                  <c:v>5.3029326959240208</c:v>
                </c:pt>
                <c:pt idx="1">
                  <c:v>4.6427360909274169</c:v>
                </c:pt>
                <c:pt idx="2">
                  <c:v>4.4887853824837736</c:v>
                </c:pt>
                <c:pt idx="3">
                  <c:v>4.7878632266910044</c:v>
                </c:pt>
                <c:pt idx="4">
                  <c:v>4.2921817386382886</c:v>
                </c:pt>
                <c:pt idx="5">
                  <c:v>4.725013889662125</c:v>
                </c:pt>
                <c:pt idx="6">
                  <c:v>7.8281247867864243</c:v>
                </c:pt>
                <c:pt idx="7">
                  <c:v>4.9731283584882471</c:v>
                </c:pt>
              </c:numCache>
            </c:numRef>
          </c:yVal>
          <c:smooth val="0"/>
        </c:ser>
        <c:ser>
          <c:idx val="2"/>
          <c:order val="2"/>
          <c:tx>
            <c:v>Diabetic Type 2</c:v>
          </c:tx>
          <c:spPr>
            <a:ln w="28575">
              <a:noFill/>
            </a:ln>
          </c:spPr>
          <c:marker>
            <c:symbol val="triangle"/>
            <c:size val="8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[2]Sheet1!$G$22:$G$31</c:f>
              <c:numCache>
                <c:formatCode>General</c:formatCode>
                <c:ptCount val="10"/>
                <c:pt idx="0">
                  <c:v>-10.289849999999999</c:v>
                </c:pt>
                <c:pt idx="1">
                  <c:v>-7.9783999999999997</c:v>
                </c:pt>
                <c:pt idx="2">
                  <c:v>-5.8015499999999998</c:v>
                </c:pt>
                <c:pt idx="3">
                  <c:v>-7.0469499999999998</c:v>
                </c:pt>
                <c:pt idx="4">
                  <c:v>-2.0145499999999998</c:v>
                </c:pt>
                <c:pt idx="5">
                  <c:v>-7.1940499999999998</c:v>
                </c:pt>
                <c:pt idx="6">
                  <c:v>-9.9733000000000001</c:v>
                </c:pt>
                <c:pt idx="7">
                  <c:v>-7.8142500000000004</c:v>
                </c:pt>
                <c:pt idx="8">
                  <c:v>-1.3669500000000001</c:v>
                </c:pt>
                <c:pt idx="9">
                  <c:v>-3.2620499999999999</c:v>
                </c:pt>
              </c:numCache>
            </c:numRef>
          </c:xVal>
          <c:yVal>
            <c:numRef>
              <c:f>[2]Sheet1!$H$22:$H$31</c:f>
              <c:numCache>
                <c:formatCode>General</c:formatCode>
                <c:ptCount val="10"/>
                <c:pt idx="0">
                  <c:v>4.2113742385948081</c:v>
                </c:pt>
                <c:pt idx="1">
                  <c:v>1.7950335372911586</c:v>
                </c:pt>
                <c:pt idx="2">
                  <c:v>1.8068973732616904</c:v>
                </c:pt>
                <c:pt idx="3">
                  <c:v>5.8301022699005891</c:v>
                </c:pt>
                <c:pt idx="4">
                  <c:v>3.3323828497788188</c:v>
                </c:pt>
                <c:pt idx="5">
                  <c:v>5.005789173297253</c:v>
                </c:pt>
                <c:pt idx="6">
                  <c:v>3.8719140176403717</c:v>
                </c:pt>
                <c:pt idx="7">
                  <c:v>3.3093838727926363</c:v>
                </c:pt>
                <c:pt idx="8">
                  <c:v>4.4489638858390386</c:v>
                </c:pt>
                <c:pt idx="9">
                  <c:v>7.0323907462185291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Sheet1!$R$78</c:f>
              <c:strCache>
                <c:ptCount val="1"/>
                <c:pt idx="0">
                  <c:v>Normal Obese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0"/>
            <c:spPr>
              <a:solidFill>
                <a:srgbClr val="00FF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[2]Sheet1!$G$32:$G$39</c:f>
              <c:numCache>
                <c:formatCode>General</c:formatCode>
                <c:ptCount val="8"/>
                <c:pt idx="0">
                  <c:v>-0.57979999999999998</c:v>
                </c:pt>
                <c:pt idx="1">
                  <c:v>-2.6159500000000002</c:v>
                </c:pt>
                <c:pt idx="2">
                  <c:v>-0.80330000000000001</c:v>
                </c:pt>
                <c:pt idx="3">
                  <c:v>-1.6325000000000001</c:v>
                </c:pt>
                <c:pt idx="4">
                  <c:v>-1.3549500000000001</c:v>
                </c:pt>
                <c:pt idx="5">
                  <c:v>-2.1728000000000001</c:v>
                </c:pt>
                <c:pt idx="6">
                  <c:v>-1.1571</c:v>
                </c:pt>
                <c:pt idx="7">
                  <c:v>-0.98240000000000005</c:v>
                </c:pt>
              </c:numCache>
            </c:numRef>
          </c:xVal>
          <c:yVal>
            <c:numRef>
              <c:f>[2]Sheet1!$H$32:$H$39</c:f>
              <c:numCache>
                <c:formatCode>General</c:formatCode>
                <c:ptCount val="8"/>
                <c:pt idx="0">
                  <c:v>4.5983978003213251</c:v>
                </c:pt>
                <c:pt idx="1">
                  <c:v>7.424047122526904</c:v>
                </c:pt>
                <c:pt idx="2">
                  <c:v>7.3612846018884497</c:v>
                </c:pt>
                <c:pt idx="3">
                  <c:v>7.8734262656101635</c:v>
                </c:pt>
                <c:pt idx="4">
                  <c:v>5.2032790879886504</c:v>
                </c:pt>
                <c:pt idx="5">
                  <c:v>7.3931093864489785</c:v>
                </c:pt>
                <c:pt idx="6">
                  <c:v>7.2105242028579308</c:v>
                </c:pt>
                <c:pt idx="7">
                  <c:v>4.9528977316314533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0000"/>
        <c:axId val="355512352"/>
      </c:scatterChart>
      <c:valAx>
        <c:axId val="355510000"/>
        <c:scaling>
          <c:orientation val="minMax"/>
          <c:max val="0"/>
          <c:min val="-11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real</a:t>
                </a:r>
              </a:p>
            </c:rich>
          </c:tx>
          <c:layout>
            <c:manualLayout>
              <c:xMode val="edge"/>
              <c:yMode val="edge"/>
              <c:x val="0.52533522761343765"/>
              <c:y val="0.7254070306649473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55512352"/>
        <c:crosses val="autoZero"/>
        <c:crossBetween val="midCat"/>
        <c:majorUnit val="1"/>
      </c:valAx>
      <c:valAx>
        <c:axId val="3555123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imag</a:t>
                </a:r>
              </a:p>
            </c:rich>
          </c:tx>
          <c:layout>
            <c:manualLayout>
              <c:xMode val="edge"/>
              <c:yMode val="edge"/>
              <c:x val="2.4271917289267083E-2"/>
              <c:y val="0.4394532103720506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55510000"/>
        <c:crossesAt val="-11"/>
        <c:crossBetween val="midCat"/>
        <c:majorUnit val="1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0342267739272025"/>
          <c:y val="0.91699527889527344"/>
          <c:w val="0.85228559856915465"/>
          <c:h val="4.7026359059203257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1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>
                <a:latin typeface="Times New Roman" pitchFamily="18" charset="0"/>
              </a:rPr>
              <a:t>OGTT </a:t>
            </a:r>
            <a:r>
              <a:rPr lang="en-US" baseline="0" dirty="0">
                <a:latin typeface="Times New Roman" pitchFamily="18" charset="0"/>
              </a:rPr>
              <a:t>Male Patients</a:t>
            </a:r>
          </a:p>
        </c:rich>
      </c:tx>
      <c:layout>
        <c:manualLayout>
          <c:xMode val="edge"/>
          <c:yMode val="edge"/>
          <c:x val="0.27537452442857363"/>
          <c:y val="1.28863364247011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339129483814544"/>
          <c:y val="0.15122213496897793"/>
          <c:w val="0.81901159230096243"/>
          <c:h val="0.60163026791462393"/>
        </c:manualLayout>
      </c:layout>
      <c:scatterChart>
        <c:scatterStyle val="lineMarker"/>
        <c:varyColors val="0"/>
        <c:ser>
          <c:idx val="5"/>
          <c:order val="0"/>
          <c:tx>
            <c:strRef>
              <c:f>[3]Sheet1!$J$1</c:f>
              <c:strCache>
                <c:ptCount val="1"/>
                <c:pt idx="0">
                  <c:v>Flat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xVal>
            <c:numRef>
              <c:f>[3]Sheet1!$G$2:$G$17</c:f>
              <c:numCache>
                <c:formatCode>General</c:formatCode>
                <c:ptCount val="16"/>
                <c:pt idx="0">
                  <c:v>-1.0341</c:v>
                </c:pt>
                <c:pt idx="1">
                  <c:v>-0.29820000000000002</c:v>
                </c:pt>
                <c:pt idx="2">
                  <c:v>-1.9898499999999999</c:v>
                </c:pt>
                <c:pt idx="3">
                  <c:v>-1.6637999999999999</c:v>
                </c:pt>
                <c:pt idx="4">
                  <c:v>-1.39395</c:v>
                </c:pt>
                <c:pt idx="5">
                  <c:v>-2.1569500000000001</c:v>
                </c:pt>
                <c:pt idx="6">
                  <c:v>-1.7543500000000001</c:v>
                </c:pt>
                <c:pt idx="7">
                  <c:v>-1.0623</c:v>
                </c:pt>
                <c:pt idx="8">
                  <c:v>-1.42685</c:v>
                </c:pt>
                <c:pt idx="9">
                  <c:v>-2.8157999999999999</c:v>
                </c:pt>
                <c:pt idx="10">
                  <c:v>-4.1013999999999999</c:v>
                </c:pt>
                <c:pt idx="11">
                  <c:v>-2.5922999999999998</c:v>
                </c:pt>
                <c:pt idx="12">
                  <c:v>-2.73305</c:v>
                </c:pt>
                <c:pt idx="13">
                  <c:v>-2.37845</c:v>
                </c:pt>
                <c:pt idx="14">
                  <c:v>-2.3218999999999999</c:v>
                </c:pt>
                <c:pt idx="15">
                  <c:v>-0.12285</c:v>
                </c:pt>
              </c:numCache>
            </c:numRef>
          </c:xVal>
          <c:yVal>
            <c:numRef>
              <c:f>[3]Sheet1!$H$2:$H$17</c:f>
              <c:numCache>
                <c:formatCode>General</c:formatCode>
                <c:ptCount val="16"/>
                <c:pt idx="0">
                  <c:v>7.9616270315809192</c:v>
                </c:pt>
                <c:pt idx="1">
                  <c:v>8.5540627633891013</c:v>
                </c:pt>
                <c:pt idx="2">
                  <c:v>9.0240439924404185</c:v>
                </c:pt>
                <c:pt idx="3">
                  <c:v>8.0087890732619496</c:v>
                </c:pt>
                <c:pt idx="4">
                  <c:v>8.7049690842357386</c:v>
                </c:pt>
                <c:pt idx="5">
                  <c:v>9.0842970106387426</c:v>
                </c:pt>
                <c:pt idx="6">
                  <c:v>7.9857202597824575</c:v>
                </c:pt>
                <c:pt idx="7">
                  <c:v>8.3352932042010384</c:v>
                </c:pt>
                <c:pt idx="8">
                  <c:v>8.4532165687092142</c:v>
                </c:pt>
                <c:pt idx="9">
                  <c:v>8.5471815611931401</c:v>
                </c:pt>
                <c:pt idx="10">
                  <c:v>9.372170615711175</c:v>
                </c:pt>
                <c:pt idx="11">
                  <c:v>8.539818279682537</c:v>
                </c:pt>
                <c:pt idx="12">
                  <c:v>8.1246286498214797</c:v>
                </c:pt>
                <c:pt idx="13">
                  <c:v>4.5660137097363167</c:v>
                </c:pt>
                <c:pt idx="14">
                  <c:v>8.2415023672871683</c:v>
                </c:pt>
                <c:pt idx="15">
                  <c:v>8.6640194654386598</c:v>
                </c:pt>
              </c:numCache>
            </c:numRef>
          </c:yVal>
          <c:smooth val="0"/>
        </c:ser>
        <c:ser>
          <c:idx val="0"/>
          <c:order val="1"/>
          <c:tx>
            <c:strRef>
              <c:f>[3]Sheet1!$J$2</c:f>
              <c:strCache>
                <c:ptCount val="1"/>
                <c:pt idx="0">
                  <c:v>Normal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8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[3]Sheet1!$G$18:$G$29</c:f>
              <c:numCache>
                <c:formatCode>General</c:formatCode>
                <c:ptCount val="12"/>
                <c:pt idx="0">
                  <c:v>-2.4253</c:v>
                </c:pt>
                <c:pt idx="1">
                  <c:v>-2.8548499999999999</c:v>
                </c:pt>
                <c:pt idx="2">
                  <c:v>-2.41675</c:v>
                </c:pt>
                <c:pt idx="3">
                  <c:v>0</c:v>
                </c:pt>
                <c:pt idx="4">
                  <c:v>-3.9852500000000002</c:v>
                </c:pt>
                <c:pt idx="5">
                  <c:v>-10.8949</c:v>
                </c:pt>
                <c:pt idx="6">
                  <c:v>-6.3361999999999998</c:v>
                </c:pt>
                <c:pt idx="7">
                  <c:v>-3.76505</c:v>
                </c:pt>
                <c:pt idx="8">
                  <c:v>-7.9439500000000001</c:v>
                </c:pt>
                <c:pt idx="9">
                  <c:v>-1.7625999999999999</c:v>
                </c:pt>
                <c:pt idx="10">
                  <c:v>-5.92415</c:v>
                </c:pt>
                <c:pt idx="11">
                  <c:v>-3.8341500000000002</c:v>
                </c:pt>
              </c:numCache>
            </c:numRef>
          </c:xVal>
          <c:yVal>
            <c:numRef>
              <c:f>[3]Sheet1!$H$18:$H$29</c:f>
              <c:numCache>
                <c:formatCode>General</c:formatCode>
                <c:ptCount val="12"/>
                <c:pt idx="0">
                  <c:v>14.062157280090421</c:v>
                </c:pt>
                <c:pt idx="1">
                  <c:v>13.602276985030851</c:v>
                </c:pt>
                <c:pt idx="2">
                  <c:v>14.127872061549112</c:v>
                </c:pt>
                <c:pt idx="3">
                  <c:v>9.439067172130942</c:v>
                </c:pt>
                <c:pt idx="4">
                  <c:v>11.076832895169087</c:v>
                </c:pt>
                <c:pt idx="5">
                  <c:v>9.8591584169238313</c:v>
                </c:pt>
                <c:pt idx="6">
                  <c:v>10.134383921087656</c:v>
                </c:pt>
                <c:pt idx="7">
                  <c:v>10.946054936711217</c:v>
                </c:pt>
                <c:pt idx="8">
                  <c:v>5.5695003014184321</c:v>
                </c:pt>
                <c:pt idx="9">
                  <c:v>13.54975666644977</c:v>
                </c:pt>
                <c:pt idx="10">
                  <c:v>5.7061012975147918</c:v>
                </c:pt>
                <c:pt idx="11">
                  <c:v>11.778720930453357</c:v>
                </c:pt>
              </c:numCache>
            </c:numRef>
          </c:yVal>
          <c:smooth val="0"/>
        </c:ser>
        <c:ser>
          <c:idx val="1"/>
          <c:order val="2"/>
          <c:tx>
            <c:v>Diabetic Type 2</c:v>
          </c:tx>
          <c:spPr>
            <a:ln w="28575">
              <a:noFill/>
            </a:ln>
          </c:spPr>
          <c:marker>
            <c:symbol val="triangl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[3]Sheet1!$G$30:$G$38</c:f>
              <c:numCache>
                <c:formatCode>General</c:formatCode>
                <c:ptCount val="9"/>
                <c:pt idx="0">
                  <c:v>-4.8525999999999998</c:v>
                </c:pt>
                <c:pt idx="1">
                  <c:v>-0.28734999999999999</c:v>
                </c:pt>
                <c:pt idx="2">
                  <c:v>-3.02135</c:v>
                </c:pt>
                <c:pt idx="3">
                  <c:v>-3.24715</c:v>
                </c:pt>
                <c:pt idx="4">
                  <c:v>-4.4049500000000004</c:v>
                </c:pt>
                <c:pt idx="5">
                  <c:v>-0.51649999999999996</c:v>
                </c:pt>
                <c:pt idx="6">
                  <c:v>-0.58045000000000002</c:v>
                </c:pt>
                <c:pt idx="7">
                  <c:v>-7.0160999999999998</c:v>
                </c:pt>
                <c:pt idx="8">
                  <c:v>-1.3004500000000001</c:v>
                </c:pt>
              </c:numCache>
            </c:numRef>
          </c:xVal>
          <c:yVal>
            <c:numRef>
              <c:f>[3]Sheet1!$H$30:$H$38</c:f>
              <c:numCache>
                <c:formatCode>General</c:formatCode>
                <c:ptCount val="9"/>
                <c:pt idx="0">
                  <c:v>0</c:v>
                </c:pt>
                <c:pt idx="1">
                  <c:v>4.3448552815370034</c:v>
                </c:pt>
                <c:pt idx="2">
                  <c:v>5.1456573299725274</c:v>
                </c:pt>
                <c:pt idx="3">
                  <c:v>4.8643753100989233</c:v>
                </c:pt>
                <c:pt idx="4">
                  <c:v>0.9419639788760511</c:v>
                </c:pt>
                <c:pt idx="5">
                  <c:v>4.8250628710929764</c:v>
                </c:pt>
                <c:pt idx="6">
                  <c:v>4.6173409596325028</c:v>
                </c:pt>
                <c:pt idx="7">
                  <c:v>1.0655383193484862</c:v>
                </c:pt>
                <c:pt idx="8">
                  <c:v>2.3988316400906502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5513136"/>
        <c:axId val="355951744"/>
      </c:scatterChart>
      <c:valAx>
        <c:axId val="355513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r>
                  <a:rPr lang="en-US" sz="1400" baseline="0">
                    <a:latin typeface="Times New Roman" pitchFamily="18" charset="0"/>
                  </a:rPr>
                  <a:t>real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en-US"/>
          </a:p>
        </c:txPr>
        <c:crossAx val="355951744"/>
        <c:crossesAt val="-12"/>
        <c:crossBetween val="midCat"/>
        <c:majorUnit val="1"/>
      </c:valAx>
      <c:valAx>
        <c:axId val="3559517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aseline="0">
                    <a:latin typeface="Times New Roman" pitchFamily="18" charset="0"/>
                  </a:defRPr>
                </a:pPr>
                <a:r>
                  <a:rPr lang="en-US" sz="1400" baseline="0">
                    <a:latin typeface="Times New Roman" pitchFamily="18" charset="0"/>
                  </a:rPr>
                  <a:t>imag</a:t>
                </a: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>
                <a:latin typeface="Times New Roman" pitchFamily="18" charset="0"/>
              </a:defRPr>
            </a:pPr>
            <a:endParaRPr lang="en-US"/>
          </a:p>
        </c:txPr>
        <c:crossAx val="355513136"/>
        <c:crossesAt val="-12"/>
        <c:crossBetween val="midCat"/>
        <c:majorUnit val="1"/>
      </c:valAx>
    </c:plotArea>
    <c:legend>
      <c:legendPos val="b"/>
      <c:layout>
        <c:manualLayout>
          <c:xMode val="edge"/>
          <c:yMode val="edge"/>
          <c:x val="0.33408573928259067"/>
          <c:y val="0.91344864910754076"/>
          <c:w val="0.43182830271216194"/>
          <c:h val="6.4988008574399889E-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200" b="1" i="0" baseline="0">
              <a:latin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solidFill>
        <a:srgbClr val="000000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160</c:v>
                </c:pt>
                <c:pt idx="3">
                  <c:v>115</c:v>
                </c:pt>
                <c:pt idx="4">
                  <c:v>78</c:v>
                </c:pt>
                <c:pt idx="5">
                  <c:v>76</c:v>
                </c:pt>
                <c:pt idx="6">
                  <c:v>84</c:v>
                </c:pt>
                <c:pt idx="7">
                  <c:v>104</c:v>
                </c:pt>
                <c:pt idx="8">
                  <c:v>73</c:v>
                </c:pt>
                <c:pt idx="9">
                  <c:v>78</c:v>
                </c:pt>
                <c:pt idx="10">
                  <c:v>77</c:v>
                </c:pt>
                <c:pt idx="11">
                  <c:v>92</c:v>
                </c:pt>
                <c:pt idx="12">
                  <c:v>71</c:v>
                </c:pt>
                <c:pt idx="13">
                  <c:v>78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17</c:v>
                </c:pt>
                <c:pt idx="1">
                  <c:v>63</c:v>
                </c:pt>
                <c:pt idx="2">
                  <c:v>128</c:v>
                </c:pt>
                <c:pt idx="3">
                  <c:v>91</c:v>
                </c:pt>
                <c:pt idx="4">
                  <c:v>61</c:v>
                </c:pt>
                <c:pt idx="5">
                  <c:v>48</c:v>
                </c:pt>
                <c:pt idx="6">
                  <c:v>33</c:v>
                </c:pt>
                <c:pt idx="7">
                  <c:v>72</c:v>
                </c:pt>
                <c:pt idx="8">
                  <c:v>32</c:v>
                </c:pt>
                <c:pt idx="9">
                  <c:v>33</c:v>
                </c:pt>
                <c:pt idx="10">
                  <c:v>21</c:v>
                </c:pt>
                <c:pt idx="11">
                  <c:v>37</c:v>
                </c:pt>
                <c:pt idx="12">
                  <c:v>13</c:v>
                </c:pt>
                <c:pt idx="13">
                  <c:v>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Sheet1!$L$22:$L$35</c:f>
              <c:numCache>
                <c:formatCode>0.00</c:formatCode>
                <c:ptCount val="14"/>
                <c:pt idx="0">
                  <c:v>87</c:v>
                </c:pt>
                <c:pt idx="1">
                  <c:v>173.74057553514893</c:v>
                </c:pt>
                <c:pt idx="2">
                  <c:v>140.47856986805218</c:v>
                </c:pt>
                <c:pt idx="3">
                  <c:v>102.07249345728391</c:v>
                </c:pt>
                <c:pt idx="4">
                  <c:v>81.473615401804921</c:v>
                </c:pt>
                <c:pt idx="5">
                  <c:v>80.738999286529975</c:v>
                </c:pt>
                <c:pt idx="6">
                  <c:v>93.379096309889874</c:v>
                </c:pt>
                <c:pt idx="7">
                  <c:v>109.0691633103585</c:v>
                </c:pt>
                <c:pt idx="8">
                  <c:v>91.932200109153598</c:v>
                </c:pt>
                <c:pt idx="9">
                  <c:v>91.252444111693961</c:v>
                </c:pt>
                <c:pt idx="10">
                  <c:v>101.08622678368135</c:v>
                </c:pt>
                <c:pt idx="11">
                  <c:v>114.60456295569178</c:v>
                </c:pt>
                <c:pt idx="12">
                  <c:v>126.44023260011353</c:v>
                </c:pt>
                <c:pt idx="13">
                  <c:v>133.72680733485615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17</c:v>
                </c:pt>
                <c:pt idx="1">
                  <c:v>63.450069440619366</c:v>
                </c:pt>
                <c:pt idx="2">
                  <c:v>93.080665269106589</c:v>
                </c:pt>
                <c:pt idx="3">
                  <c:v>93.0388345337456</c:v>
                </c:pt>
                <c:pt idx="4">
                  <c:v>71.604475486326962</c:v>
                </c:pt>
                <c:pt idx="5">
                  <c:v>42.332714205880507</c:v>
                </c:pt>
                <c:pt idx="6">
                  <c:v>16.586766552859562</c:v>
                </c:pt>
                <c:pt idx="7">
                  <c:v>75.007295650658435</c:v>
                </c:pt>
                <c:pt idx="8">
                  <c:v>58.604357773669989</c:v>
                </c:pt>
                <c:pt idx="9">
                  <c:v>36.041492167592097</c:v>
                </c:pt>
                <c:pt idx="10">
                  <c:v>16.280653312419048</c:v>
                </c:pt>
                <c:pt idx="11">
                  <c:v>4.1103642642771607</c:v>
                </c:pt>
                <c:pt idx="12">
                  <c:v>0.29001790217517254</c:v>
                </c:pt>
                <c:pt idx="13">
                  <c:v>2.8300047597063855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886912"/>
        <c:axId val="302882208"/>
      </c:scatterChart>
      <c:valAx>
        <c:axId val="302886912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2882208"/>
        <c:crosses val="autoZero"/>
        <c:crossBetween val="midCat"/>
      </c:valAx>
      <c:valAx>
        <c:axId val="3028822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2886912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160</c:v>
                </c:pt>
                <c:pt idx="3">
                  <c:v>115</c:v>
                </c:pt>
                <c:pt idx="4">
                  <c:v>78</c:v>
                </c:pt>
                <c:pt idx="5">
                  <c:v>76</c:v>
                </c:pt>
                <c:pt idx="6">
                  <c:v>84</c:v>
                </c:pt>
                <c:pt idx="7">
                  <c:v>104</c:v>
                </c:pt>
                <c:pt idx="8">
                  <c:v>73</c:v>
                </c:pt>
                <c:pt idx="9">
                  <c:v>78</c:v>
                </c:pt>
                <c:pt idx="10">
                  <c:v>77</c:v>
                </c:pt>
                <c:pt idx="11">
                  <c:v>92</c:v>
                </c:pt>
                <c:pt idx="12">
                  <c:v>71</c:v>
                </c:pt>
                <c:pt idx="13">
                  <c:v>78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17</c:v>
                </c:pt>
                <c:pt idx="1">
                  <c:v>63</c:v>
                </c:pt>
                <c:pt idx="2">
                  <c:v>128</c:v>
                </c:pt>
                <c:pt idx="3">
                  <c:v>91</c:v>
                </c:pt>
                <c:pt idx="4">
                  <c:v>61</c:v>
                </c:pt>
                <c:pt idx="5">
                  <c:v>48</c:v>
                </c:pt>
                <c:pt idx="6">
                  <c:v>33</c:v>
                </c:pt>
                <c:pt idx="7">
                  <c:v>72</c:v>
                </c:pt>
                <c:pt idx="8">
                  <c:v>32</c:v>
                </c:pt>
                <c:pt idx="9">
                  <c:v>33</c:v>
                </c:pt>
                <c:pt idx="10">
                  <c:v>21</c:v>
                </c:pt>
                <c:pt idx="11">
                  <c:v>37</c:v>
                </c:pt>
                <c:pt idx="12">
                  <c:v>13</c:v>
                </c:pt>
                <c:pt idx="13">
                  <c:v>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Sheet1!$L$22:$L$35</c:f>
              <c:numCache>
                <c:formatCode>0.00</c:formatCode>
                <c:ptCount val="14"/>
                <c:pt idx="0">
                  <c:v>87</c:v>
                </c:pt>
                <c:pt idx="1">
                  <c:v>125.3887943982115</c:v>
                </c:pt>
                <c:pt idx="2">
                  <c:v>158.58087354312639</c:v>
                </c:pt>
                <c:pt idx="3">
                  <c:v>112.69214729829616</c:v>
                </c:pt>
                <c:pt idx="4">
                  <c:v>83.763536096524817</c:v>
                </c:pt>
                <c:pt idx="5">
                  <c:v>92.998274806472651</c:v>
                </c:pt>
                <c:pt idx="6">
                  <c:v>91.096879584887631</c:v>
                </c:pt>
                <c:pt idx="7">
                  <c:v>104.53249896972711</c:v>
                </c:pt>
                <c:pt idx="8">
                  <c:v>73.18763110351145</c:v>
                </c:pt>
                <c:pt idx="9">
                  <c:v>88.69152870554413</c:v>
                </c:pt>
                <c:pt idx="10">
                  <c:v>89.285932429774036</c:v>
                </c:pt>
                <c:pt idx="11">
                  <c:v>93.632094189161506</c:v>
                </c:pt>
                <c:pt idx="12">
                  <c:v>88.127736985328113</c:v>
                </c:pt>
                <c:pt idx="13">
                  <c:v>85.525182007479501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17</c:v>
                </c:pt>
                <c:pt idx="1">
                  <c:v>62.371353043939997</c:v>
                </c:pt>
                <c:pt idx="2">
                  <c:v>129.85929940231205</c:v>
                </c:pt>
                <c:pt idx="3">
                  <c:v>94.538474061407044</c:v>
                </c:pt>
                <c:pt idx="4">
                  <c:v>55.567098193229434</c:v>
                </c:pt>
                <c:pt idx="5">
                  <c:v>43.842274756571044</c:v>
                </c:pt>
                <c:pt idx="6">
                  <c:v>28.517219170860336</c:v>
                </c:pt>
                <c:pt idx="7">
                  <c:v>70.94951299027926</c:v>
                </c:pt>
                <c:pt idx="8">
                  <c:v>35.264517576487741</c:v>
                </c:pt>
                <c:pt idx="9">
                  <c:v>29.974978707608141</c:v>
                </c:pt>
                <c:pt idx="10">
                  <c:v>18.964137447665745</c:v>
                </c:pt>
                <c:pt idx="11">
                  <c:v>27.370221389512853</c:v>
                </c:pt>
                <c:pt idx="12">
                  <c:v>21.976571418927911</c:v>
                </c:pt>
                <c:pt idx="13">
                  <c:v>18.344694569969207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2882600"/>
        <c:axId val="303937304"/>
      </c:scatterChart>
      <c:valAx>
        <c:axId val="302882600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7304"/>
        <c:crosses val="autoZero"/>
        <c:crossBetween val="midCat"/>
      </c:valAx>
      <c:valAx>
        <c:axId val="3039373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288260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96790397720006582"/>
          <c:y val="0.2709069493521790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96983758700696"/>
          <c:y val="0.15901087506017259"/>
          <c:w val="0.81902552204176338"/>
          <c:h val="0.6325099252393531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Sheet1!$K$21</c:f>
              <c:strCache>
                <c:ptCount val="1"/>
                <c:pt idx="0">
                  <c:v>J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Sheet1!$A$5:$A$19</c:f>
              <c:numCache>
                <c:formatCode>General</c:formatCode>
                <c:ptCount val="15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Sheet1!$K$22:$K$35</c:f>
              <c:numCache>
                <c:formatCode>0.0000</c:formatCode>
                <c:ptCount val="14"/>
                <c:pt idx="0">
                  <c:v>259.89070370185254</c:v>
                </c:pt>
                <c:pt idx="1">
                  <c:v>663.85783021463124</c:v>
                </c:pt>
                <c:pt idx="2">
                  <c:v>1204.6301587706766</c:v>
                </c:pt>
                <c:pt idx="3">
                  <c:v>323.86725637220286</c:v>
                </c:pt>
                <c:pt idx="4">
                  <c:v>198.75555173959592</c:v>
                </c:pt>
                <c:pt idx="5">
                  <c:v>367.2762485260921</c:v>
                </c:pt>
                <c:pt idx="6">
                  <c:v>94.866080102797753</c:v>
                </c:pt>
                <c:pt idx="7">
                  <c:v>0</c:v>
                </c:pt>
                <c:pt idx="8">
                  <c:v>0</c:v>
                </c:pt>
                <c:pt idx="9">
                  <c:v>289.27317179631785</c:v>
                </c:pt>
                <c:pt idx="10">
                  <c:v>17.191500236940385</c:v>
                </c:pt>
                <c:pt idx="11">
                  <c:v>122.31606925938094</c:v>
                </c:pt>
                <c:pt idx="12">
                  <c:v>0</c:v>
                </c:pt>
                <c:pt idx="13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7696"/>
        <c:axId val="303933776"/>
      </c:scatterChart>
      <c:valAx>
        <c:axId val="30393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3776"/>
        <c:crosses val="autoZero"/>
        <c:crossBetween val="midCat"/>
      </c:valAx>
      <c:valAx>
        <c:axId val="30393377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7696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6528689572386"/>
          <c:y val="9.1872950034766393E-2"/>
          <c:w val="0.8337087799648657"/>
          <c:h val="0.6572449502487139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Sheet1!$H$5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Sheet1!$A$4:$A$17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Sheet1!$B$4:$B$17</c:f>
              <c:numCache>
                <c:formatCode>0</c:formatCode>
                <c:ptCount val="14"/>
                <c:pt idx="0">
                  <c:v>87</c:v>
                </c:pt>
                <c:pt idx="1">
                  <c:v>126</c:v>
                </c:pt>
                <c:pt idx="2">
                  <c:v>160</c:v>
                </c:pt>
                <c:pt idx="3">
                  <c:v>115</c:v>
                </c:pt>
                <c:pt idx="4">
                  <c:v>78</c:v>
                </c:pt>
                <c:pt idx="5">
                  <c:v>76</c:v>
                </c:pt>
                <c:pt idx="6">
                  <c:v>84</c:v>
                </c:pt>
                <c:pt idx="7">
                  <c:v>104</c:v>
                </c:pt>
                <c:pt idx="8">
                  <c:v>73</c:v>
                </c:pt>
                <c:pt idx="9">
                  <c:v>78</c:v>
                </c:pt>
                <c:pt idx="10">
                  <c:v>77</c:v>
                </c:pt>
                <c:pt idx="11">
                  <c:v>92</c:v>
                </c:pt>
                <c:pt idx="12">
                  <c:v>71</c:v>
                </c:pt>
                <c:pt idx="13">
                  <c:v>78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Sheet1!$H$6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Sheet1!$A$4:$A$17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Sheet1!$C$4:$C$17</c:f>
              <c:numCache>
                <c:formatCode>0</c:formatCode>
                <c:ptCount val="14"/>
                <c:pt idx="0">
                  <c:v>17</c:v>
                </c:pt>
                <c:pt idx="1">
                  <c:v>63</c:v>
                </c:pt>
                <c:pt idx="2">
                  <c:v>128</c:v>
                </c:pt>
                <c:pt idx="3">
                  <c:v>91</c:v>
                </c:pt>
                <c:pt idx="4">
                  <c:v>61</c:v>
                </c:pt>
                <c:pt idx="5">
                  <c:v>48</c:v>
                </c:pt>
                <c:pt idx="6">
                  <c:v>33</c:v>
                </c:pt>
                <c:pt idx="7">
                  <c:v>72</c:v>
                </c:pt>
                <c:pt idx="8">
                  <c:v>32</c:v>
                </c:pt>
                <c:pt idx="9">
                  <c:v>33</c:v>
                </c:pt>
                <c:pt idx="10">
                  <c:v>21</c:v>
                </c:pt>
                <c:pt idx="11">
                  <c:v>37</c:v>
                </c:pt>
                <c:pt idx="12">
                  <c:v>13</c:v>
                </c:pt>
                <c:pt idx="13">
                  <c:v>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Sheet1!$H$8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Sheet1!$A$4:$A$17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Sheet1!$Q$21:$Q$34</c:f>
              <c:numCache>
                <c:formatCode>0.00</c:formatCode>
                <c:ptCount val="14"/>
                <c:pt idx="0">
                  <c:v>87</c:v>
                </c:pt>
                <c:pt idx="1">
                  <c:v>126.2566710229697</c:v>
                </c:pt>
                <c:pt idx="2">
                  <c:v>158.85521210152393</c:v>
                </c:pt>
                <c:pt idx="3">
                  <c:v>112.05326494791515</c:v>
                </c:pt>
                <c:pt idx="4">
                  <c:v>86.81637309363721</c:v>
                </c:pt>
                <c:pt idx="5">
                  <c:v>94.779425467189043</c:v>
                </c:pt>
                <c:pt idx="6">
                  <c:v>84.308412478841674</c:v>
                </c:pt>
                <c:pt idx="7">
                  <c:v>104.48647297477797</c:v>
                </c:pt>
                <c:pt idx="8">
                  <c:v>71.904661253187854</c:v>
                </c:pt>
                <c:pt idx="9">
                  <c:v>86.23290330248912</c:v>
                </c:pt>
                <c:pt idx="10">
                  <c:v>84.021135059226694</c:v>
                </c:pt>
                <c:pt idx="11">
                  <c:v>98.832838796677507</c:v>
                </c:pt>
                <c:pt idx="12">
                  <c:v>76.895590145021202</c:v>
                </c:pt>
                <c:pt idx="13">
                  <c:v>80.623044531468281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Sheet1!$H$9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Sheet1!$A$4:$A$17</c:f>
              <c:numCache>
                <c:formatCode>General</c:formatCode>
                <c:ptCount val="14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180</c:v>
                </c:pt>
                <c:pt idx="8">
                  <c:v>200</c:v>
                </c:pt>
                <c:pt idx="9">
                  <c:v>220</c:v>
                </c:pt>
                <c:pt idx="10">
                  <c:v>240</c:v>
                </c:pt>
                <c:pt idx="11">
                  <c:v>260</c:v>
                </c:pt>
                <c:pt idx="12">
                  <c:v>280</c:v>
                </c:pt>
                <c:pt idx="13">
                  <c:v>300</c:v>
                </c:pt>
              </c:numCache>
            </c:numRef>
          </c:xVal>
          <c:yVal>
            <c:numRef>
              <c:f>Sheet1!$R$21:$R$34</c:f>
              <c:numCache>
                <c:formatCode>0.00</c:formatCode>
                <c:ptCount val="14"/>
                <c:pt idx="0">
                  <c:v>17</c:v>
                </c:pt>
                <c:pt idx="1">
                  <c:v>62.286235104053553</c:v>
                </c:pt>
                <c:pt idx="2">
                  <c:v>128.53933579243059</c:v>
                </c:pt>
                <c:pt idx="3">
                  <c:v>95.12619590778425</c:v>
                </c:pt>
                <c:pt idx="4">
                  <c:v>54.680942460720139</c:v>
                </c:pt>
                <c:pt idx="5">
                  <c:v>47.159414846485035</c:v>
                </c:pt>
                <c:pt idx="6">
                  <c:v>26.523251764675909</c:v>
                </c:pt>
                <c:pt idx="7">
                  <c:v>71.428707026892369</c:v>
                </c:pt>
                <c:pt idx="8">
                  <c:v>35.436094023049655</c:v>
                </c:pt>
                <c:pt idx="9">
                  <c:v>29.176604750361538</c:v>
                </c:pt>
                <c:pt idx="10">
                  <c:v>17.989172252755409</c:v>
                </c:pt>
                <c:pt idx="11">
                  <c:v>33.672516987209285</c:v>
                </c:pt>
                <c:pt idx="12">
                  <c:v>9.3186643656703474</c:v>
                </c:pt>
                <c:pt idx="13">
                  <c:v>7.0483123532408989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4168"/>
        <c:axId val="303931032"/>
      </c:scatterChart>
      <c:valAx>
        <c:axId val="303934168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1032"/>
        <c:crosses val="autoZero"/>
        <c:crossBetween val="midCat"/>
      </c:valAx>
      <c:valAx>
        <c:axId val="303931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4168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7752832581320593"/>
          <c:y val="0.89084507042253536"/>
          <c:w val="0.69213553923737059"/>
          <c:h val="8.4507042253521153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327</c:v>
                </c:pt>
                <c:pt idx="1">
                  <c:v>385</c:v>
                </c:pt>
                <c:pt idx="2">
                  <c:v>437</c:v>
                </c:pt>
                <c:pt idx="3">
                  <c:v>442</c:v>
                </c:pt>
                <c:pt idx="4">
                  <c:v>438</c:v>
                </c:pt>
                <c:pt idx="5">
                  <c:v>392</c:v>
                </c:pt>
                <c:pt idx="6">
                  <c:v>367</c:v>
                </c:pt>
                <c:pt idx="7">
                  <c:v>352</c:v>
                </c:pt>
                <c:pt idx="8">
                  <c:v>324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3</c:v>
                </c:pt>
                <c:pt idx="1">
                  <c:v>32</c:v>
                </c:pt>
                <c:pt idx="2">
                  <c:v>43</c:v>
                </c:pt>
                <c:pt idx="3">
                  <c:v>35</c:v>
                </c:pt>
                <c:pt idx="4">
                  <c:v>41</c:v>
                </c:pt>
                <c:pt idx="5">
                  <c:v>23</c:v>
                </c:pt>
                <c:pt idx="6">
                  <c:v>29</c:v>
                </c:pt>
                <c:pt idx="7">
                  <c:v>26</c:v>
                </c:pt>
                <c:pt idx="8">
                  <c:v>19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Sheet1!$L$22:$L$35</c:f>
              <c:numCache>
                <c:formatCode>0.00</c:formatCode>
                <c:ptCount val="14"/>
                <c:pt idx="0">
                  <c:v>327</c:v>
                </c:pt>
                <c:pt idx="1">
                  <c:v>392.72103258920578</c:v>
                </c:pt>
                <c:pt idx="2">
                  <c:v>432.26413408567129</c:v>
                </c:pt>
                <c:pt idx="3">
                  <c:v>442.46477723442621</c:v>
                </c:pt>
                <c:pt idx="4">
                  <c:v>435.4135582743765</c:v>
                </c:pt>
                <c:pt idx="5">
                  <c:v>390.34772790605433</c:v>
                </c:pt>
                <c:pt idx="6">
                  <c:v>371.25255571804803</c:v>
                </c:pt>
                <c:pt idx="7">
                  <c:v>352.26641886849865</c:v>
                </c:pt>
                <c:pt idx="8">
                  <c:v>336.89395607618576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3</c:v>
                </c:pt>
                <c:pt idx="1">
                  <c:v>21.517085889300272</c:v>
                </c:pt>
                <c:pt idx="2">
                  <c:v>41.142118012032043</c:v>
                </c:pt>
                <c:pt idx="3">
                  <c:v>41.668136895252886</c:v>
                </c:pt>
                <c:pt idx="4">
                  <c:v>45.044767668879707</c:v>
                </c:pt>
                <c:pt idx="5">
                  <c:v>29.337035477270035</c:v>
                </c:pt>
                <c:pt idx="6">
                  <c:v>21.922545379347806</c:v>
                </c:pt>
                <c:pt idx="7">
                  <c:v>14.418926725041008</c:v>
                </c:pt>
                <c:pt idx="8">
                  <c:v>10.417828679045822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4560"/>
        <c:axId val="303934952"/>
      </c:scatterChart>
      <c:valAx>
        <c:axId val="303934560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4952"/>
        <c:crosses val="autoZero"/>
        <c:crossBetween val="midCat"/>
      </c:valAx>
      <c:valAx>
        <c:axId val="3039349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456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Sheet1!$H$6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Sheet1!$B$5:$B$18</c:f>
              <c:numCache>
                <c:formatCode>General</c:formatCode>
                <c:ptCount val="14"/>
                <c:pt idx="0">
                  <c:v>278</c:v>
                </c:pt>
                <c:pt idx="1">
                  <c:v>365</c:v>
                </c:pt>
                <c:pt idx="2">
                  <c:v>412</c:v>
                </c:pt>
                <c:pt idx="3">
                  <c:v>453</c:v>
                </c:pt>
                <c:pt idx="4">
                  <c:v>472</c:v>
                </c:pt>
                <c:pt idx="5">
                  <c:v>522</c:v>
                </c:pt>
                <c:pt idx="6">
                  <c:v>510</c:v>
                </c:pt>
                <c:pt idx="7">
                  <c:v>506</c:v>
                </c:pt>
                <c:pt idx="8">
                  <c:v>455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Sheet1!$H$7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Sheet1!$C$5:$C$18</c:f>
              <c:numCache>
                <c:formatCode>General</c:formatCode>
                <c:ptCount val="14"/>
                <c:pt idx="0">
                  <c:v>15</c:v>
                </c:pt>
                <c:pt idx="1">
                  <c:v>18</c:v>
                </c:pt>
                <c:pt idx="2">
                  <c:v>10</c:v>
                </c:pt>
                <c:pt idx="3">
                  <c:v>13</c:v>
                </c:pt>
                <c:pt idx="4">
                  <c:v>18</c:v>
                </c:pt>
                <c:pt idx="5">
                  <c:v>15</c:v>
                </c:pt>
                <c:pt idx="6">
                  <c:v>20</c:v>
                </c:pt>
                <c:pt idx="7">
                  <c:v>18</c:v>
                </c:pt>
                <c:pt idx="8">
                  <c:v>18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Sheet1!$H$9</c:f>
              <c:strCache>
                <c:ptCount val="1"/>
                <c:pt idx="0">
                  <c:v>Gluc 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Sheet1!$L$22:$L$35</c:f>
              <c:numCache>
                <c:formatCode>0.00</c:formatCode>
                <c:ptCount val="14"/>
                <c:pt idx="0">
                  <c:v>278</c:v>
                </c:pt>
                <c:pt idx="1">
                  <c:v>365.00955251569547</c:v>
                </c:pt>
                <c:pt idx="2">
                  <c:v>411.95713022852527</c:v>
                </c:pt>
                <c:pt idx="3">
                  <c:v>453.00846469719545</c:v>
                </c:pt>
                <c:pt idx="4">
                  <c:v>472.00982267001069</c:v>
                </c:pt>
                <c:pt idx="5">
                  <c:v>521.96062053690741</c:v>
                </c:pt>
                <c:pt idx="6">
                  <c:v>510.07177616865732</c:v>
                </c:pt>
                <c:pt idx="7">
                  <c:v>505.96290968277037</c:v>
                </c:pt>
                <c:pt idx="8">
                  <c:v>455.01654899466809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Sheet1!$H$10</c:f>
              <c:strCache>
                <c:ptCount val="1"/>
                <c:pt idx="0">
                  <c:v>Insul 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Sheet1!$A$5:$A$18</c:f>
              <c:numCache>
                <c:formatCode>General</c:formatCode>
                <c:ptCount val="14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Sheet1!$M$22:$M$35</c:f>
              <c:numCache>
                <c:formatCode>0.00</c:formatCode>
                <c:ptCount val="14"/>
                <c:pt idx="0">
                  <c:v>15</c:v>
                </c:pt>
                <c:pt idx="1">
                  <c:v>15.588086391935308</c:v>
                </c:pt>
                <c:pt idx="2">
                  <c:v>15.530225125198104</c:v>
                </c:pt>
                <c:pt idx="3">
                  <c:v>15.952359991680879</c:v>
                </c:pt>
                <c:pt idx="4">
                  <c:v>15.844391180222651</c:v>
                </c:pt>
                <c:pt idx="5">
                  <c:v>17.385875284207984</c:v>
                </c:pt>
                <c:pt idx="6">
                  <c:v>16.590089980531776</c:v>
                </c:pt>
                <c:pt idx="7">
                  <c:v>16.465029198112145</c:v>
                </c:pt>
                <c:pt idx="8">
                  <c:v>17.812663321428438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1424"/>
        <c:axId val="303932600"/>
      </c:scatterChart>
      <c:valAx>
        <c:axId val="303931424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2600"/>
        <c:crosses val="autoZero"/>
        <c:crossBetween val="midCat"/>
      </c:valAx>
      <c:valAx>
        <c:axId val="3039326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1424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8955916473317868"/>
          <c:y val="3.5335689045936397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7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296983758700696"/>
          <c:y val="0.15901087506017259"/>
          <c:w val="0.81902552204176338"/>
          <c:h val="0.6325099252393531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Sheet1!$I$21</c:f>
              <c:strCache>
                <c:ptCount val="1"/>
                <c:pt idx="0">
                  <c:v>J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Sheet1!$A$5:$A$19</c:f>
              <c:numCache>
                <c:formatCode>General</c:formatCode>
                <c:ptCount val="15"/>
                <c:pt idx="0">
                  <c:v>0</c:v>
                </c:pt>
                <c:pt idx="1">
                  <c:v>30</c:v>
                </c:pt>
                <c:pt idx="2">
                  <c:v>60</c:v>
                </c:pt>
                <c:pt idx="3">
                  <c:v>90</c:v>
                </c:pt>
                <c:pt idx="4">
                  <c:v>120</c:v>
                </c:pt>
                <c:pt idx="5">
                  <c:v>180</c:v>
                </c:pt>
                <c:pt idx="6">
                  <c:v>210</c:v>
                </c:pt>
                <c:pt idx="7">
                  <c:v>240</c:v>
                </c:pt>
                <c:pt idx="8">
                  <c:v>300</c:v>
                </c:pt>
              </c:numCache>
            </c:numRef>
          </c:xVal>
          <c:yVal>
            <c:numRef>
              <c:f>Sheet1!$I$22:$I$35</c:f>
              <c:numCache>
                <c:formatCode>0.0000</c:formatCode>
                <c:ptCount val="14"/>
                <c:pt idx="0">
                  <c:v>165.45074192276414</c:v>
                </c:pt>
                <c:pt idx="1">
                  <c:v>315.93138185152429</c:v>
                </c:pt>
                <c:pt idx="2">
                  <c:v>207.45455575262483</c:v>
                </c:pt>
                <c:pt idx="3">
                  <c:v>268.84157626422234</c:v>
                </c:pt>
                <c:pt idx="4">
                  <c:v>104.48275490192599</c:v>
                </c:pt>
                <c:pt idx="5">
                  <c:v>69.646024646136183</c:v>
                </c:pt>
                <c:pt idx="6">
                  <c:v>27.50361995002427</c:v>
                </c:pt>
                <c:pt idx="7">
                  <c:v>1.8576387895296371E-11</c:v>
                </c:pt>
                <c:pt idx="8">
                  <c:v>5.4772692076777184E-10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6912"/>
        <c:axId val="303935736"/>
      </c:scatterChart>
      <c:valAx>
        <c:axId val="30393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5736"/>
        <c:crosses val="autoZero"/>
        <c:crossBetween val="midCat"/>
      </c:valAx>
      <c:valAx>
        <c:axId val="30393573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6912"/>
        <c:crosses val="autoZero"/>
        <c:crossBetween val="midCat"/>
      </c:valAx>
      <c:spPr>
        <a:noFill/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87093356446897"/>
          <c:y val="8.8339375033429202E-2"/>
          <c:w val="0.83732155226893346"/>
          <c:h val="0.674912825255399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'Ackerman original'!$B$4</c:f>
              <c:strCache>
                <c:ptCount val="1"/>
                <c:pt idx="0">
                  <c:v>Glucose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'Ackerman original'!$A$5:$A$14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'Ackerman original'!$B$5:$B$14</c:f>
              <c:numCache>
                <c:formatCode>General</c:formatCode>
                <c:ptCount val="10"/>
                <c:pt idx="0">
                  <c:v>175</c:v>
                </c:pt>
                <c:pt idx="1">
                  <c:v>200</c:v>
                </c:pt>
                <c:pt idx="2">
                  <c:v>250</c:v>
                </c:pt>
                <c:pt idx="3">
                  <c:v>282</c:v>
                </c:pt>
                <c:pt idx="4">
                  <c:v>295</c:v>
                </c:pt>
                <c:pt idx="5">
                  <c:v>270</c:v>
                </c:pt>
                <c:pt idx="6">
                  <c:v>254</c:v>
                </c:pt>
                <c:pt idx="7">
                  <c:v>225</c:v>
                </c:pt>
                <c:pt idx="8">
                  <c:v>214</c:v>
                </c:pt>
                <c:pt idx="9">
                  <c:v>186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'Ackerman original'!$C$4</c:f>
              <c:strCache>
                <c:ptCount val="1"/>
                <c:pt idx="0">
                  <c:v>Insulin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xVal>
            <c:numRef>
              <c:f>'Ackerman original'!$A$5:$A$14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'Ackerman original'!$C$5:$C$14</c:f>
              <c:numCache>
                <c:formatCode>General</c:formatCode>
                <c:ptCount val="10"/>
                <c:pt idx="0">
                  <c:v>17</c:v>
                </c:pt>
                <c:pt idx="1">
                  <c:v>39</c:v>
                </c:pt>
                <c:pt idx="2">
                  <c:v>46</c:v>
                </c:pt>
                <c:pt idx="3">
                  <c:v>76</c:v>
                </c:pt>
                <c:pt idx="4">
                  <c:v>94</c:v>
                </c:pt>
                <c:pt idx="5">
                  <c:v>69</c:v>
                </c:pt>
                <c:pt idx="6">
                  <c:v>45</c:v>
                </c:pt>
                <c:pt idx="7">
                  <c:v>46</c:v>
                </c:pt>
                <c:pt idx="8">
                  <c:v>34</c:v>
                </c:pt>
                <c:pt idx="9">
                  <c:v>19</c:v>
                </c:pt>
              </c:numCache>
            </c:numRef>
          </c:yVal>
          <c:smooth val="1"/>
        </c:ser>
        <c:ser>
          <c:idx val="3"/>
          <c:order val="2"/>
          <c:tx>
            <c:strRef>
              <c:f>'Ackerman original'!$L$17</c:f>
              <c:strCache>
                <c:ptCount val="1"/>
                <c:pt idx="0">
                  <c:v>glucfit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x"/>
            <c:size val="5"/>
            <c:spPr>
              <a:noFill/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'Ackerman original'!$A$5:$A$14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'Ackerman original'!$L$18:$L$27</c:f>
              <c:numCache>
                <c:formatCode>0.00</c:formatCode>
                <c:ptCount val="10"/>
                <c:pt idx="0">
                  <c:v>175</c:v>
                </c:pt>
                <c:pt idx="1">
                  <c:v>221.31694075918671</c:v>
                </c:pt>
                <c:pt idx="2">
                  <c:v>249.51827061902344</c:v>
                </c:pt>
                <c:pt idx="3">
                  <c:v>266.79656675932335</c:v>
                </c:pt>
                <c:pt idx="4">
                  <c:v>276.45526254952722</c:v>
                </c:pt>
                <c:pt idx="5">
                  <c:v>272.11007856886579</c:v>
                </c:pt>
                <c:pt idx="6">
                  <c:v>242.22012921109203</c:v>
                </c:pt>
                <c:pt idx="7">
                  <c:v>224.25984220481621</c:v>
                </c:pt>
                <c:pt idx="8">
                  <c:v>207.60623219122178</c:v>
                </c:pt>
                <c:pt idx="9">
                  <c:v>182.50249580857323</c:v>
                </c:pt>
              </c:numCache>
            </c:numRef>
          </c:yVal>
          <c:smooth val="1"/>
        </c:ser>
        <c:ser>
          <c:idx val="4"/>
          <c:order val="3"/>
          <c:tx>
            <c:strRef>
              <c:f>'Ackerman original'!$M$17</c:f>
              <c:strCache>
                <c:ptCount val="1"/>
                <c:pt idx="0">
                  <c:v>insulfit</c:v>
                </c:pt>
              </c:strCache>
            </c:strRef>
          </c:tx>
          <c:spPr>
            <a:ln w="25400">
              <a:solidFill>
                <a:srgbClr val="0000FF"/>
              </a:solidFill>
              <a:prstDash val="solid"/>
            </a:ln>
          </c:spPr>
          <c:marker>
            <c:symbol val="star"/>
            <c:size val="5"/>
            <c:spPr>
              <a:noFill/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'Ackerman original'!$A$5:$A$14</c:f>
              <c:numCache>
                <c:formatCode>General</c:formatCode>
                <c:ptCount val="10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90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240</c:v>
                </c:pt>
                <c:pt idx="9">
                  <c:v>300</c:v>
                </c:pt>
              </c:numCache>
            </c:numRef>
          </c:xVal>
          <c:yVal>
            <c:numRef>
              <c:f>'Ackerman original'!$M$18:$M$27</c:f>
              <c:numCache>
                <c:formatCode>0.00</c:formatCode>
                <c:ptCount val="10"/>
                <c:pt idx="0">
                  <c:v>17</c:v>
                </c:pt>
                <c:pt idx="1">
                  <c:v>46.258602600063014</c:v>
                </c:pt>
                <c:pt idx="2">
                  <c:v>66.551980781730919</c:v>
                </c:pt>
                <c:pt idx="3">
                  <c:v>79.188004948162572</c:v>
                </c:pt>
                <c:pt idx="4">
                  <c:v>86.689434148554184</c:v>
                </c:pt>
                <c:pt idx="5">
                  <c:v>84.261379071509296</c:v>
                </c:pt>
                <c:pt idx="6">
                  <c:v>64.135388465518062</c:v>
                </c:pt>
                <c:pt idx="7">
                  <c:v>51.7642166144784</c:v>
                </c:pt>
                <c:pt idx="8">
                  <c:v>40.206423281879658</c:v>
                </c:pt>
                <c:pt idx="9">
                  <c:v>22.632064634525626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3935344"/>
        <c:axId val="303932992"/>
      </c:scatterChart>
      <c:valAx>
        <c:axId val="303935344"/>
        <c:scaling>
          <c:orientation val="minMax"/>
          <c:max val="3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2992"/>
        <c:crosses val="autoZero"/>
        <c:crossBetween val="midCat"/>
      </c:valAx>
      <c:valAx>
        <c:axId val="3039329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3935344"/>
        <c:crosses val="autoZero"/>
        <c:crossBetween val="midCat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181843298295847"/>
          <c:y val="0.89752798568023517"/>
          <c:w val="0.67703424631729647"/>
          <c:h val="7.7738515901060068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US" altLang="en-US" smtClean="0"/>
              <a:t>Prof. Richard B. Goldstein - OGTT Lecture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9F1B6DC9-BA0C-488D-9326-F8A178F9B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0780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Prof. Richard B. Goldstein - OGTT Lecture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CA0CC-2BD8-4FB9-814E-3D8F83448519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1143000"/>
            <a:ext cx="4117975" cy="3087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2138"/>
            <a:ext cx="5486400" cy="3602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8388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4481F-5EBA-4C06-9F39-DF91CBB16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5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94481F-5EBA-4C06-9F39-DF91CBB16A09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Prof. Richard B. Goldstein - OGTT Lecture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45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0C0E7-A652-4B9B-8744-A2ED38FED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222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490EF-9C83-4D45-8F84-B52A0D320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02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5E34C-309B-4AD3-8752-93CAD5CDC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21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6FB937E-C0C7-4ABE-93CD-11871A2E68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908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F4A9B0-90E9-4F9C-BB14-2D630C400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622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E66AE-61E4-476A-9D16-2C3CADBA9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1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F372A-43FB-4C18-8FD5-CAF25DBBC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09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10482-C70D-4CF2-91AE-E338DA982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501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B9C0E-7CBF-4FF0-A6E2-616874439F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28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C58ED-2217-4C86-928B-8D9EC808A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31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B3DAB-D3F7-4744-9F64-2069A1951D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51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1574A-79CF-4D4A-A73F-29255705C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1BFBE-CD0C-4442-B40D-D9525EA4C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0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1A35DEA4-3057-4EC4-AF66-69EA938CDF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snefhzbXJAhWGRCYKHSE2COAQjRwIBw&amp;url=http://www.physics.drexel.edu/courses/Comp_Phys/Integrators/rk4.html&amp;psig=AFQjCNHq01FYUmv7o3z69q1esrD-KfNnlw&amp;ust=1448885508447163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4.png"/><Relationship Id="rId4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5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1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chart" Target="../charts/chart6.xml"/><Relationship Id="rId4" Type="http://schemas.openxmlformats.org/officeDocument/2006/relationships/image" Target="../media/image32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33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34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6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7.w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39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848600" cy="2057400"/>
          </a:xfrm>
        </p:spPr>
        <p:txBody>
          <a:bodyPr anchor="ctr"/>
          <a:lstStyle/>
          <a:p>
            <a:r>
              <a:rPr lang="en-US" altLang="en-US" sz="4400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Dynamic Models</a:t>
            </a:r>
            <a:r>
              <a:rPr lang="en-US" altLang="en-US" sz="4400" b="1" dirty="0">
                <a:solidFill>
                  <a:srgbClr val="FF3300"/>
                </a:solidFill>
                <a:latin typeface="Arial" panose="020B0604020202020204" pitchFamily="34" charset="0"/>
              </a:rPr>
              <a:t/>
            </a:r>
            <a:br>
              <a:rPr lang="en-US" altLang="en-US" sz="4400" b="1" dirty="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FF3300"/>
                </a:solidFill>
                <a:latin typeface="Arial" panose="020B0604020202020204" pitchFamily="34" charset="0"/>
              </a:rPr>
              <a:t>of the</a:t>
            </a:r>
            <a:br>
              <a:rPr lang="en-US" altLang="en-US" sz="4400" b="1" dirty="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FF3300"/>
                </a:solidFill>
                <a:latin typeface="Arial" panose="020B0604020202020204" pitchFamily="34" charset="0"/>
              </a:rPr>
              <a:t>Oral Glucose Tolerance Test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191000"/>
            <a:ext cx="8001000" cy="2133600"/>
          </a:xfrm>
        </p:spPr>
        <p:txBody>
          <a:bodyPr/>
          <a:lstStyle/>
          <a:p>
            <a:r>
              <a:rPr lang="en-US" altLang="en-US" sz="4000" b="1" dirty="0">
                <a:latin typeface="Arial" panose="020B0604020202020204" pitchFamily="34" charset="0"/>
              </a:rPr>
              <a:t>Prof. Richard B. </a:t>
            </a:r>
            <a:r>
              <a:rPr lang="en-US" altLang="en-US" sz="4000" b="1" dirty="0" smtClean="0">
                <a:latin typeface="Arial" panose="020B0604020202020204" pitchFamily="34" charset="0"/>
              </a:rPr>
              <a:t>Goldstein (Ret.)</a:t>
            </a:r>
            <a:endParaRPr lang="en-US" altLang="en-US" sz="4000" b="1" dirty="0">
              <a:latin typeface="Arial" panose="020B0604020202020204" pitchFamily="34" charset="0"/>
            </a:endParaRPr>
          </a:p>
          <a:p>
            <a:r>
              <a:rPr lang="en-US" altLang="en-US" sz="4000" b="1" dirty="0" smtClean="0">
                <a:latin typeface="Arial" panose="020B0604020202020204" pitchFamily="34" charset="0"/>
              </a:rPr>
              <a:t>Dept. </a:t>
            </a:r>
            <a:r>
              <a:rPr lang="en-US" altLang="en-US" sz="4000" b="1" dirty="0">
                <a:latin typeface="Arial" panose="020B0604020202020204" pitchFamily="34" charset="0"/>
              </a:rPr>
              <a:t>of </a:t>
            </a:r>
            <a:r>
              <a:rPr lang="en-US" altLang="en-US" sz="4000" b="1" dirty="0" smtClean="0">
                <a:latin typeface="Arial" panose="020B0604020202020204" pitchFamily="34" charset="0"/>
              </a:rPr>
              <a:t>Math. and Comp. Sci.</a:t>
            </a:r>
          </a:p>
          <a:p>
            <a:r>
              <a:rPr lang="en-US" altLang="en-US" sz="4000" b="1" dirty="0" smtClean="0">
                <a:latin typeface="Arial" panose="020B0604020202020204" pitchFamily="34" charset="0"/>
              </a:rPr>
              <a:t>Providence College</a:t>
            </a:r>
            <a:endParaRPr lang="en-US" altLang="en-US" sz="3200" b="1" dirty="0"/>
          </a:p>
        </p:txBody>
      </p:sp>
      <p:pic>
        <p:nvPicPr>
          <p:cNvPr id="50180" name="Picture 4" descr="D:\MCS\IMAGES\pcseal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362200"/>
            <a:ext cx="1600200" cy="158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C0E7-A652-4B9B-8744-A2ED38FEDF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066800" y="533400"/>
          <a:ext cx="73152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8" name="Worksheet" r:id="rId3" imgW="3360657" imgH="3360657" progId="Excel.Sheet.8">
                  <p:embed/>
                </p:oleObj>
              </mc:Choice>
              <mc:Fallback>
                <p:oleObj name="Worksheet" r:id="rId3" imgW="3360657" imgH="336065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33400"/>
                        <a:ext cx="73152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5105400" cy="5334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Classifications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172325"/>
              </p:ext>
            </p:extLst>
          </p:nvPr>
        </p:nvGraphicFramePr>
        <p:xfrm>
          <a:off x="304800" y="1371602"/>
          <a:ext cx="8610600" cy="4673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8200"/>
                <a:gridCol w="4572000"/>
                <a:gridCol w="381000"/>
                <a:gridCol w="381000"/>
                <a:gridCol w="762000"/>
                <a:gridCol w="838200"/>
                <a:gridCol w="838200"/>
              </a:tblGrid>
              <a:tr h="4002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CLASS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CHARACTERISTICS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DEMOGRAPHICS                  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7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SEX  NUM        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AGE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Years</a:t>
                      </a:r>
                      <a:endParaRPr lang="en-US" sz="1200" b="1">
                        <a:effectLst/>
                        <a:latin typeface="+mj-lt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HEIGHT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Inches</a:t>
                      </a:r>
                      <a:endParaRPr lang="en-US" sz="1200" b="1">
                        <a:effectLst/>
                        <a:latin typeface="+mj-lt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WEIGHT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Pounds</a:t>
                      </a:r>
                      <a:endParaRPr lang="en-US" sz="1200" b="1">
                        <a:effectLst/>
                        <a:latin typeface="+mj-lt"/>
                      </a:endParaRPr>
                    </a:p>
                  </a:txBody>
                  <a:tcPr marL="63500" marR="63500" marT="0" marB="0"/>
                </a:tc>
              </a:tr>
              <a:tr h="18662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Normal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1. FBS   65-105 mgs/dl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2. Fasting Insulin &lt; 25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µU/ml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3. Maxima of Glucose and Insulin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synchrony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4. Off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all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medications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 Insulin @ 5 hrs. at or &lt; fasting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6. Insulin is effective in lowering fasting FFA by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7. Fasting HGH and Cortisol lowered during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after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glucose load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8. No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glucosuria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and no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ketomuria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9. Control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index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is 16.8   -  54.6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M           F         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25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16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 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32.5 ± 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40.7 ± 17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69.6 ± 2.6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63.4 ±3.8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188  ±67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179 ± 69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</a:tr>
              <a:tr h="762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“Flat”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1. Relative to fasting glucose blood levels (FBS), the rise is &lt; 20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mgs/dl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over the entire 5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hours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2. Control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Index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is &lt; 16.8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M     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F          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16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41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38.0 ± 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36.6 ± 11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69.1 ± 4.0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64.0 ± 2.2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169  ± 42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158 ±  44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</a:tr>
              <a:tr h="11679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Diabetes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Type 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 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1. Elevated FBS and failure to return to FBS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levels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after 5hrs.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2. Two consecutive levels &gt;140 mgs/dl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3.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Asynchronous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Glucose and Insulin  maxima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4. Off all medications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5. Control </a:t>
                      </a:r>
                      <a:r>
                        <a:rPr lang="en-US" sz="1200" dirty="0" smtClean="0">
                          <a:effectLst/>
                          <a:latin typeface="+mj-lt"/>
                        </a:rPr>
                        <a:t>Index is 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&gt; 54.6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M         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F         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 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9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16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</a:rPr>
                        <a:t> </a:t>
                      </a:r>
                      <a:endParaRPr lang="en-US" sz="120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58.4 ± 13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56.0 ± 16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68.4 ± 3.5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62.9 ± 2.6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190 ± 49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179 ± 51</a:t>
                      </a:r>
                      <a:endParaRPr lang="en-US" sz="12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3500" marR="6350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6172200"/>
            <a:ext cx="8610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Legend:	</a:t>
            </a:r>
            <a:r>
              <a:rPr lang="en-US" sz="1200" b="0" dirty="0" smtClean="0">
                <a:solidFill>
                  <a:schemeClr val="tx1"/>
                </a:solidFill>
              </a:rPr>
              <a:t>FBS</a:t>
            </a:r>
            <a:r>
              <a:rPr lang="en-US" sz="1200" b="0" dirty="0">
                <a:solidFill>
                  <a:schemeClr val="tx1"/>
                </a:solidFill>
              </a:rPr>
              <a:t>= Fasting Blood Sugar; HGH= Human Growth Hormone and FFA= Free Fatty Acids.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2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Control Index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244191"/>
              </p:ext>
            </p:extLst>
          </p:nvPr>
        </p:nvGraphicFramePr>
        <p:xfrm>
          <a:off x="533400" y="1219200"/>
          <a:ext cx="4968487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0" name="Equation" r:id="rId3" imgW="2438280" imgH="2019240" progId="Equation.3">
                  <p:embed/>
                </p:oleObj>
              </mc:Choice>
              <mc:Fallback>
                <p:oleObj name="Equation" r:id="rId3" imgW="2438280" imgH="2019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219200"/>
                        <a:ext cx="4968487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CI Normal Reference Range: 16.8 to 54.6</a:t>
            </a:r>
            <a:endParaRPr lang="en-US" sz="2800" b="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2271" y="1343024"/>
            <a:ext cx="4475376" cy="254317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4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70038" y="130175"/>
            <a:ext cx="5802312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Linear System of ODEs</a:t>
            </a:r>
          </a:p>
          <a:p>
            <a:pPr algn="ctr"/>
            <a:r>
              <a:rPr lang="en-US" altLang="en-US"/>
              <a:t> with</a:t>
            </a:r>
          </a:p>
          <a:p>
            <a:pPr algn="ctr"/>
            <a:r>
              <a:rPr lang="en-US" altLang="en-US"/>
              <a:t> Constant Coefficients</a:t>
            </a:r>
            <a:endParaRPr lang="en-US" altLang="en-US" sz="3200" b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5777361"/>
              </p:ext>
            </p:extLst>
          </p:nvPr>
        </p:nvGraphicFramePr>
        <p:xfrm>
          <a:off x="1750026" y="2514600"/>
          <a:ext cx="5622324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0" name="Equation" r:id="rId3" imgW="1155600" imgH="469800" progId="Equation.COEE2">
                  <p:embed/>
                </p:oleObj>
              </mc:Choice>
              <mc:Fallback>
                <p:oleObj name="Equation" r:id="rId3" imgW="1155600" imgH="46980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026" y="2514600"/>
                        <a:ext cx="5622324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544777"/>
              </p:ext>
            </p:extLst>
          </p:nvPr>
        </p:nvGraphicFramePr>
        <p:xfrm>
          <a:off x="2743200" y="4953000"/>
          <a:ext cx="3048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21" name="Equation" r:id="rId5" imgW="507960" imgH="203040" progId="Equation.3">
                  <p:embed/>
                </p:oleObj>
              </mc:Choice>
              <mc:Fallback>
                <p:oleObj name="Equation" r:id="rId5" imgW="5079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3200" y="4953000"/>
                        <a:ext cx="30480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925570"/>
              </p:ext>
            </p:extLst>
          </p:nvPr>
        </p:nvGraphicFramePr>
        <p:xfrm>
          <a:off x="271463" y="236538"/>
          <a:ext cx="7458075" cy="606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8" name="Equation" r:id="rId3" imgW="2717640" imgH="2209680" progId="Equation.3">
                  <p:embed/>
                </p:oleObj>
              </mc:Choice>
              <mc:Fallback>
                <p:oleObj name="Equation" r:id="rId3" imgW="2717640" imgH="220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463" y="236538"/>
                        <a:ext cx="7458075" cy="606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04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1"/>
            <a:ext cx="7772400" cy="22860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Eigenvalues of Matrix A</a:t>
            </a:r>
            <a:b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/>
            </a:r>
            <a:b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</a:br>
            <a:endParaRPr lang="en-US" altLang="en-US" sz="40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841722"/>
              </p:ext>
            </p:extLst>
          </p:nvPr>
        </p:nvGraphicFramePr>
        <p:xfrm>
          <a:off x="3124200" y="1095218"/>
          <a:ext cx="1905000" cy="901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62" name="Equation" r:id="rId3" imgW="1015920" imgH="482400" progId="Equation.COEE2">
                  <p:embed/>
                </p:oleObj>
              </mc:Choice>
              <mc:Fallback>
                <p:oleObj name="Equation" r:id="rId3" imgW="1015920" imgH="48240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095218"/>
                        <a:ext cx="1905000" cy="9016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93725" y="4460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157910"/>
              </p:ext>
            </p:extLst>
          </p:nvPr>
        </p:nvGraphicFramePr>
        <p:xfrm>
          <a:off x="1600200" y="4107253"/>
          <a:ext cx="5181600" cy="2245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63" name="Equation" r:id="rId5" imgW="2286000" imgH="990360" progId="Equation.COEE2">
                  <p:embed/>
                </p:oleObj>
              </mc:Choice>
              <mc:Fallback>
                <p:oleObj name="Equation" r:id="rId5" imgW="2286000" imgH="99036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107253"/>
                        <a:ext cx="5181600" cy="2245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71542" y="2110705"/>
            <a:ext cx="48866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 </a:t>
            </a:r>
            <a:r>
              <a:rPr lang="en-US" sz="2000" b="0" dirty="0" smtClean="0">
                <a:solidFill>
                  <a:schemeClr val="tx1"/>
                </a:solidFill>
              </a:rPr>
              <a:t>Distinct Real Eigenvalues     </a:t>
            </a:r>
            <a:r>
              <a:rPr lang="el-GR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λ₁≠λ₂</a:t>
            </a:r>
            <a:endParaRPr lang="en-US" sz="2000" b="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b="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 Repeated Real Eigenvalues</a:t>
            </a:r>
            <a:r>
              <a:rPr lang="en-US" sz="2000" b="0" dirty="0" smtClean="0">
                <a:solidFill>
                  <a:schemeClr val="tx1"/>
                </a:solidFill>
              </a:rPr>
              <a:t>    </a:t>
            </a:r>
            <a:r>
              <a:rPr lang="el-GR" sz="20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λ</a:t>
            </a:r>
            <a:r>
              <a:rPr lang="el-GR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₁</a:t>
            </a:r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=</a:t>
            </a:r>
            <a:r>
              <a:rPr lang="el-GR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λ</a:t>
            </a:r>
            <a:r>
              <a:rPr lang="el-GR" sz="20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₂</a:t>
            </a:r>
            <a:endParaRPr lang="en-US" sz="2000" b="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000" b="0" dirty="0" smtClean="0">
              <a:solidFill>
                <a:schemeClr val="tx1"/>
              </a:solidFill>
            </a:endParaRPr>
          </a:p>
          <a:p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• </a:t>
            </a:r>
            <a:r>
              <a:rPr lang="en-US" sz="2000" b="0" dirty="0" smtClean="0">
                <a:solidFill>
                  <a:schemeClr val="tx1"/>
                </a:solidFill>
              </a:rPr>
              <a:t>Complex Conjugates	          </a:t>
            </a:r>
            <a:r>
              <a:rPr lang="el-GR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α±β</a:t>
            </a:r>
            <a:r>
              <a:rPr lang="en-US" sz="2000" b="0" dirty="0" err="1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98525" y="369888"/>
            <a:ext cx="77882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/>
              <a:t>Ackerman Model - 1964</a:t>
            </a:r>
            <a:endParaRPr lang="en-US" altLang="en-US" sz="3200" b="0"/>
          </a:p>
          <a:p>
            <a:pPr algn="ctr"/>
            <a:endParaRPr lang="en-US" altLang="en-US" sz="2400" b="0"/>
          </a:p>
          <a:p>
            <a:pPr algn="ctr"/>
            <a:endParaRPr lang="en-US" altLang="en-US" sz="2400" b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2752055"/>
            <a:ext cx="540861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200" b="0" dirty="0">
                <a:solidFill>
                  <a:schemeClr val="tx1"/>
                </a:solidFill>
              </a:rPr>
              <a:t>w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here</a:t>
            </a:r>
            <a:r>
              <a:rPr lang="en-US" altLang="en-US" sz="3200" b="0" dirty="0">
                <a:solidFill>
                  <a:schemeClr val="tx1"/>
                </a:solidFill>
              </a:rPr>
              <a:t>	g(t) = G(t) - G(0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)</a:t>
            </a:r>
            <a:br>
              <a:rPr lang="en-US" altLang="en-US" sz="3200" b="0" dirty="0" smtClean="0">
                <a:solidFill>
                  <a:schemeClr val="tx1"/>
                </a:solidFill>
              </a:rPr>
            </a:br>
            <a:endParaRPr lang="en-US" altLang="en-US" sz="3200" b="0" dirty="0" smtClean="0">
              <a:solidFill>
                <a:schemeClr val="tx1"/>
              </a:solidFill>
            </a:endParaRPr>
          </a:p>
          <a:p>
            <a:r>
              <a:rPr lang="en-US" altLang="en-US" sz="3200" b="0" dirty="0">
                <a:solidFill>
                  <a:schemeClr val="tx1"/>
                </a:solidFill>
              </a:rPr>
              <a:t>		h(t) = H(t) - H(0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3200" b="0" dirty="0">
                <a:solidFill>
                  <a:schemeClr val="tx1"/>
                </a:solidFill>
              </a:rPr>
              <a:t>		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750371"/>
              </p:ext>
            </p:extLst>
          </p:nvPr>
        </p:nvGraphicFramePr>
        <p:xfrm>
          <a:off x="925287" y="1335209"/>
          <a:ext cx="4027714" cy="1430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6" name="Equation" r:id="rId3" imgW="1358640" imgH="482400" progId="Equation.3">
                  <p:embed/>
                </p:oleObj>
              </mc:Choice>
              <mc:Fallback>
                <p:oleObj name="Equation" r:id="rId3" imgW="13586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5287" y="1335209"/>
                        <a:ext cx="4027714" cy="1430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725863"/>
              </p:ext>
            </p:extLst>
          </p:nvPr>
        </p:nvGraphicFramePr>
        <p:xfrm>
          <a:off x="838200" y="4419600"/>
          <a:ext cx="551287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7" name="Equation" r:id="rId5" imgW="1485720" imgH="711000" progId="Equation.3">
                  <p:embed/>
                </p:oleObj>
              </mc:Choice>
              <mc:Fallback>
                <p:oleObj name="Equation" r:id="rId5" imgW="14857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4419600"/>
                        <a:ext cx="551287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508436"/>
              </p:ext>
            </p:extLst>
          </p:nvPr>
        </p:nvGraphicFramePr>
        <p:xfrm>
          <a:off x="838200" y="21771"/>
          <a:ext cx="7350125" cy="64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8" name="Worksheet" r:id="rId3" imgW="3667301" imgH="2790798" progId="Excel.Sheet.8">
                  <p:embed/>
                </p:oleObj>
              </mc:Choice>
              <mc:Fallback>
                <p:oleObj name="Worksheet" r:id="rId3" imgW="3667301" imgH="2790798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771"/>
                        <a:ext cx="7350125" cy="64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Ackerman Model</a:t>
            </a:r>
            <a:endParaRPr lang="en-US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a major contribution</a:t>
            </a:r>
          </a:p>
          <a:p>
            <a:r>
              <a:rPr lang="en-US" altLang="en-US">
                <a:latin typeface="Arial" panose="020B0604020202020204" pitchFamily="34" charset="0"/>
              </a:rPr>
              <a:t>incomplete for purposes beyond three hours - in a normal individual after three hours the glucose often drops below baseline and is restored by the concerted action of human growth hormone (HGH), glucagon, and cortisol</a:t>
            </a:r>
          </a:p>
          <a:p>
            <a:r>
              <a:rPr lang="en-US" altLang="en-US">
                <a:latin typeface="Arial" panose="020B0604020202020204" pitchFamily="34" charset="0"/>
              </a:rPr>
              <a:t>Celeste, Ackerman, et. al. added glucagon to a later model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Other Models</a:t>
            </a:r>
            <a:endParaRPr lang="en-US" altLang="en-US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5582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>
                <a:solidFill>
                  <a:schemeClr val="tx1"/>
                </a:solidFill>
              </a:rPr>
              <a:t>Atkins:		24 models with glucose, insulin</a:t>
            </a:r>
          </a:p>
          <a:p>
            <a:r>
              <a:rPr lang="en-US" altLang="en-US" sz="2400" b="0">
                <a:solidFill>
                  <a:schemeClr val="tx1"/>
                </a:solidFill>
              </a:rPr>
              <a:t>			used linear, exponential, hyperbolic terms</a:t>
            </a:r>
          </a:p>
          <a:p>
            <a:endParaRPr lang="en-US" altLang="en-US" sz="2400" b="0">
              <a:solidFill>
                <a:schemeClr val="tx1"/>
              </a:solidFill>
            </a:endParaRPr>
          </a:p>
          <a:p>
            <a:r>
              <a:rPr lang="en-US" altLang="en-US" sz="2400" b="0">
                <a:solidFill>
                  <a:schemeClr val="tx1"/>
                </a:solidFill>
              </a:rPr>
              <a:t>Srinivasan:		30 parameters, 12 initial conditions</a:t>
            </a:r>
          </a:p>
          <a:p>
            <a:endParaRPr lang="en-US" altLang="en-US" sz="2400" b="0">
              <a:solidFill>
                <a:schemeClr val="tx1"/>
              </a:solidFill>
            </a:endParaRPr>
          </a:p>
          <a:p>
            <a:r>
              <a:rPr lang="en-US" altLang="en-US" sz="2400" b="0">
                <a:solidFill>
                  <a:schemeClr val="tx1"/>
                </a:solidFill>
              </a:rPr>
              <a:t>Banks and		44 parameters for one patient</a:t>
            </a:r>
          </a:p>
          <a:p>
            <a:r>
              <a:rPr lang="en-US" altLang="en-US" sz="2400" b="0">
                <a:solidFill>
                  <a:schemeClr val="tx1"/>
                </a:solidFill>
              </a:rPr>
              <a:t>Carter:		used piecewise linear, step functions, etc.</a:t>
            </a:r>
          </a:p>
          <a:p>
            <a:endParaRPr lang="en-US" altLang="en-US" sz="2400" b="0">
              <a:solidFill>
                <a:schemeClr val="tx1"/>
              </a:solidFill>
            </a:endParaRPr>
          </a:p>
          <a:p>
            <a:r>
              <a:rPr lang="en-US" altLang="en-US" sz="2400" b="0">
                <a:solidFill>
                  <a:schemeClr val="tx1"/>
                </a:solidFill>
              </a:rPr>
              <a:t>Lehmann		AIDA - used only glucose with estimates</a:t>
            </a:r>
          </a:p>
          <a:p>
            <a:r>
              <a:rPr lang="en-US" altLang="en-US" sz="2400" b="0">
                <a:solidFill>
                  <a:schemeClr val="tx1"/>
                </a:solidFill>
              </a:rPr>
              <a:t>and Deutsch:		based upon food and insulin intake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914400"/>
            <a:ext cx="86106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Glucose diagnostic test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038600"/>
          </a:xfrm>
        </p:spPr>
        <p:txBody>
          <a:bodyPr/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blood sample collected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when you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arrive called your fasting blood glucose value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drink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sweet liquid containing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75 to 100 grams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glucose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lood samples are collected 6 to 14 times for up to 5 hours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4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Martin and Goldstein </a:t>
            </a:r>
            <a:r>
              <a:rPr lang="en-US" altLang="en-US" sz="4000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Model #1</a:t>
            </a:r>
            <a:endParaRPr lang="en-US" altLang="en-US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74725" y="1639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0">
              <a:solidFill>
                <a:schemeClr val="tx1"/>
              </a:solidFill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914400" y="1524000"/>
          <a:ext cx="7848600" cy="337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5" name="Equation" r:id="rId3" imgW="3543120" imgH="1422360" progId="Equation.COEE2">
                  <p:embed/>
                </p:oleObj>
              </mc:Choice>
              <mc:Fallback>
                <p:oleObj name="Equation" r:id="rId3" imgW="3543120" imgH="142236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7848600" cy="337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898525" y="5068888"/>
            <a:ext cx="6980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0" dirty="0">
                <a:solidFill>
                  <a:schemeClr val="tx1"/>
                </a:solidFill>
              </a:rPr>
              <a:t>GN, HGH, and CT are given by interpolated tables</a:t>
            </a:r>
          </a:p>
          <a:p>
            <a:r>
              <a:rPr lang="en-US" altLang="en-US" sz="2400" b="0" dirty="0" err="1">
                <a:solidFill>
                  <a:schemeClr val="tx1"/>
                </a:solidFill>
              </a:rPr>
              <a:t>g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G</a:t>
            </a:r>
            <a:r>
              <a:rPr lang="en-US" altLang="en-US" sz="2400" b="0" dirty="0">
                <a:solidFill>
                  <a:schemeClr val="tx1"/>
                </a:solidFill>
              </a:rPr>
              <a:t>(t) is variable for each time point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Variations of Model #1</a:t>
            </a:r>
            <a:endParaRPr lang="en-US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en-US" sz="4000">
                <a:latin typeface="Arial" panose="020B0604020202020204" pitchFamily="34" charset="0"/>
              </a:rPr>
              <a:t>time delays such as h(t - c</a:t>
            </a:r>
            <a:r>
              <a:rPr lang="en-US" altLang="en-US" sz="4000" baseline="-25000">
                <a:latin typeface="Arial" panose="020B0604020202020204" pitchFamily="34" charset="0"/>
              </a:rPr>
              <a:t>9</a:t>
            </a:r>
            <a:r>
              <a:rPr lang="en-US" altLang="en-US" sz="4000">
                <a:latin typeface="Arial" panose="020B0604020202020204" pitchFamily="34" charset="0"/>
              </a:rPr>
              <a:t>) and g</a:t>
            </a:r>
            <a:r>
              <a:rPr lang="en-US" altLang="en-US" sz="4000" baseline="-25000">
                <a:latin typeface="Arial" panose="020B0604020202020204" pitchFamily="34" charset="0"/>
              </a:rPr>
              <a:t>B</a:t>
            </a:r>
            <a:r>
              <a:rPr lang="en-US" altLang="en-US" sz="4000">
                <a:latin typeface="Arial" panose="020B0604020202020204" pitchFamily="34" charset="0"/>
              </a:rPr>
              <a:t>(t - c</a:t>
            </a:r>
            <a:r>
              <a:rPr lang="en-US" altLang="en-US" sz="4000" baseline="-25000">
                <a:latin typeface="Arial" panose="020B0604020202020204" pitchFamily="34" charset="0"/>
              </a:rPr>
              <a:t>10</a:t>
            </a:r>
            <a:r>
              <a:rPr lang="en-US" altLang="en-US" sz="4000">
                <a:latin typeface="Arial" panose="020B0604020202020204" pitchFamily="34" charset="0"/>
              </a:rPr>
              <a:t>)</a:t>
            </a:r>
          </a:p>
          <a:p>
            <a:r>
              <a:rPr lang="en-US" altLang="en-US" sz="4000">
                <a:latin typeface="Arial" panose="020B0604020202020204" pitchFamily="34" charset="0"/>
              </a:rPr>
              <a:t>double exponential release of glucose</a:t>
            </a:r>
          </a:p>
          <a:p>
            <a:r>
              <a:rPr lang="en-US" altLang="en-US" sz="4000">
                <a:latin typeface="Arial" panose="020B0604020202020204" pitchFamily="34" charset="0"/>
              </a:rPr>
              <a:t>truncated normal or chi-square shaped curve for release of glucose</a:t>
            </a:r>
          </a:p>
          <a:p>
            <a:endParaRPr lang="en-US" altLang="en-US" sz="4000"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Martin and Goldstein </a:t>
            </a:r>
            <a:r>
              <a:rPr lang="en-US" altLang="en-US" sz="4000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Model #2</a:t>
            </a:r>
            <a:endParaRPr lang="en-US" altLang="en-US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74725" y="1639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2400" b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198322"/>
              </p:ext>
            </p:extLst>
          </p:nvPr>
        </p:nvGraphicFramePr>
        <p:xfrm>
          <a:off x="801190" y="1290638"/>
          <a:ext cx="5833800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0" name="Equation" r:id="rId3" imgW="1803240" imgH="1155600" progId="Equation.3">
                  <p:embed/>
                </p:oleObj>
              </mc:Choice>
              <mc:Fallback>
                <p:oleObj name="Equation" r:id="rId3" imgW="180324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1190" y="1290638"/>
                        <a:ext cx="5833800" cy="3738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1190" y="5181600"/>
            <a:ext cx="80380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J(t) determined at each time point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If GN(t) missing, no a</a:t>
            </a:r>
            <a:r>
              <a:rPr lang="en-US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₃ term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38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048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17526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28206"/>
            <a:ext cx="84582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₂	rate </a:t>
            </a:r>
            <a:r>
              <a:rPr lang="en-US" sz="32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 transfer of 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glucose from blood </a:t>
            </a:r>
            <a:r>
              <a:rPr lang="en-US" sz="32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the tissues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b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₁</a:t>
            </a:r>
            <a:r>
              <a:rPr lang="en-US" sz="32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rate of transfer 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inactive insulin to active 	insulin with its release into blood</a:t>
            </a:r>
            <a:endParaRPr lang="en-US" sz="3200" dirty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b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₂</a:t>
            </a:r>
            <a:r>
              <a:rPr lang="en-US" sz="3200" b="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rate of transfer of 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inactivation of insulin</a:t>
            </a:r>
          </a:p>
          <a:p>
            <a:endParaRPr lang="en-US" sz="3200" dirty="0" smtClean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J(t)</a:t>
            </a:r>
            <a:r>
              <a:rPr 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emptying from the gastro-intestinal 	compartment to the blood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GN(t)</a:t>
            </a:r>
            <a:r>
              <a:rPr lang="en-US" sz="3200" b="0" dirty="0" smtClean="0">
                <a:solidFill>
                  <a:schemeClr val="tx1"/>
                </a:solidFill>
              </a:rPr>
              <a:t> Glucagon at time t, if known</a:t>
            </a:r>
            <a:endParaRPr lang="en-US" sz="3200" b="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2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9906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Steps to find optimal curve fit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(1)	Start with an initial set of values </a:t>
            </a:r>
            <a:r>
              <a:rPr lang="en-US" altLang="en-US" sz="2800" dirty="0" smtClean="0">
                <a:latin typeface="Arial" panose="020B0604020202020204" pitchFamily="34" charset="0"/>
              </a:rPr>
              <a:t>for the </a:t>
            </a:r>
            <a:r>
              <a:rPr lang="en-US" altLang="en-US" sz="2800" dirty="0">
                <a:latin typeface="Arial" panose="020B0604020202020204" pitchFamily="34" charset="0"/>
              </a:rPr>
              <a:t>		</a:t>
            </a:r>
            <a:r>
              <a:rPr lang="en-US" altLang="en-US" sz="2800" dirty="0" smtClean="0">
                <a:latin typeface="Arial" panose="020B0604020202020204" pitchFamily="34" charset="0"/>
              </a:rPr>
              <a:t>constant coefficients</a:t>
            </a:r>
            <a:r>
              <a:rPr lang="en-US" altLang="en-US" sz="280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sz="2800" dirty="0" smtClean="0">
                <a:latin typeface="Arial" panose="020B0604020202020204" pitchFamily="34" charset="0"/>
              </a:rPr>
              <a:t>(parameters).</a:t>
            </a:r>
            <a:endParaRPr lang="en-US" altLang="en-US" sz="2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(2)	Solve the ODE system numerically.</a:t>
            </a:r>
          </a:p>
          <a:p>
            <a:pPr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(3)	Calculate the model’s values </a:t>
            </a:r>
            <a:r>
              <a:rPr lang="en-US" altLang="en-US" sz="2800" dirty="0" smtClean="0">
                <a:latin typeface="Arial" panose="020B0604020202020204" pitchFamily="34" charset="0"/>
              </a:rPr>
              <a:t>for glucose</a:t>
            </a:r>
            <a:r>
              <a:rPr lang="en-US" altLang="en-US" sz="2800" dirty="0">
                <a:latin typeface="Arial" panose="020B0604020202020204" pitchFamily="34" charset="0"/>
              </a:rPr>
              <a:t>		</a:t>
            </a:r>
            <a:r>
              <a:rPr lang="en-US" altLang="en-US" sz="2800" dirty="0" smtClean="0">
                <a:latin typeface="Arial" panose="020B0604020202020204" pitchFamily="34" charset="0"/>
              </a:rPr>
              <a:t>and </a:t>
            </a:r>
            <a:r>
              <a:rPr lang="en-US" altLang="en-US" sz="2800" dirty="0">
                <a:latin typeface="Arial" panose="020B0604020202020204" pitchFamily="34" charset="0"/>
              </a:rPr>
              <a:t>insulin.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</a:rPr>
              <a:t>(4)	Measure </a:t>
            </a:r>
            <a:r>
              <a:rPr lang="en-US" altLang="en-US" sz="3000" dirty="0">
                <a:latin typeface="Arial" panose="020B0604020202020204" pitchFamily="34" charset="0"/>
              </a:rPr>
              <a:t>goodness-of-fit</a:t>
            </a:r>
            <a:r>
              <a:rPr lang="en-US" altLang="en-US" sz="2800" dirty="0">
                <a:latin typeface="Arial" panose="020B0604020202020204" pitchFamily="34" charset="0"/>
              </a:rPr>
              <a:t> by </a:t>
            </a:r>
            <a:r>
              <a:rPr lang="en-US" altLang="en-US" sz="2800" dirty="0" smtClean="0">
                <a:latin typeface="Arial" panose="020B0604020202020204" pitchFamily="34" charset="0"/>
              </a:rPr>
              <a:t>least sum of</a:t>
            </a:r>
            <a:r>
              <a:rPr lang="en-US" altLang="en-US" sz="2800" dirty="0">
                <a:latin typeface="Arial" panose="020B0604020202020204" pitchFamily="34" charset="0"/>
              </a:rPr>
              <a:t>	</a:t>
            </a:r>
            <a:r>
              <a:rPr lang="en-US" altLang="en-US" sz="2800" dirty="0" smtClean="0">
                <a:latin typeface="Arial" panose="020B0604020202020204" pitchFamily="34" charset="0"/>
              </a:rPr>
              <a:t>squares </a:t>
            </a:r>
            <a:r>
              <a:rPr lang="en-US" altLang="en-US" sz="2800" dirty="0">
                <a:latin typeface="Arial" panose="020B0604020202020204" pitchFamily="34" charset="0"/>
              </a:rPr>
              <a:t>for </a:t>
            </a:r>
            <a:r>
              <a:rPr lang="en-US" altLang="en-US" sz="2800" dirty="0" smtClean="0">
                <a:latin typeface="Arial" panose="020B0604020202020204" pitchFamily="34" charset="0"/>
              </a:rPr>
              <a:t>glucose </a:t>
            </a:r>
            <a:r>
              <a:rPr lang="en-US" altLang="en-US" sz="2800" dirty="0">
                <a:latin typeface="Arial" panose="020B0604020202020204" pitchFamily="34" charset="0"/>
              </a:rPr>
              <a:t>and </a:t>
            </a:r>
            <a:r>
              <a:rPr lang="en-US" altLang="en-US" sz="2800" dirty="0" smtClean="0">
                <a:latin typeface="Arial" panose="020B0604020202020204" pitchFamily="34" charset="0"/>
              </a:rPr>
              <a:t>insulin.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</a:rPr>
              <a:t>(5)	Improve </a:t>
            </a:r>
            <a:r>
              <a:rPr lang="en-US" altLang="en-US" sz="2800" dirty="0">
                <a:latin typeface="Arial" panose="020B0604020202020204" pitchFamily="34" charset="0"/>
              </a:rPr>
              <a:t>the fit by changing the </a:t>
            </a:r>
            <a:r>
              <a:rPr lang="en-US" altLang="en-US" sz="2800" dirty="0" smtClean="0">
                <a:latin typeface="Arial" panose="020B0604020202020204" pitchFamily="34" charset="0"/>
              </a:rPr>
              <a:t>parameters</a:t>
            </a:r>
            <a:r>
              <a:rPr lang="en-US" altLang="en-US" sz="2800" dirty="0">
                <a:latin typeface="Arial" panose="020B0604020202020204" pitchFamily="34" charset="0"/>
              </a:rPr>
              <a:t>.</a:t>
            </a:r>
          </a:p>
          <a:p>
            <a:pPr>
              <a:buFontTx/>
              <a:buNone/>
            </a:pPr>
            <a:r>
              <a:rPr lang="en-US" altLang="en-US" sz="2800" dirty="0" smtClean="0">
                <a:latin typeface="Arial" panose="020B0604020202020204" pitchFamily="34" charset="0"/>
              </a:rPr>
              <a:t>(</a:t>
            </a:r>
            <a:r>
              <a:rPr lang="en-US" altLang="en-US" sz="2800" dirty="0">
                <a:latin typeface="Arial" panose="020B0604020202020204" pitchFamily="34" charset="0"/>
              </a:rPr>
              <a:t>6)	Redo steps (2) to (5) until satisfied.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762000" y="152400"/>
            <a:ext cx="693651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 smtClean="0"/>
              <a:t>Runge-Kutta</a:t>
            </a:r>
            <a:r>
              <a:rPr lang="en-US" altLang="en-US" dirty="0" smtClean="0"/>
              <a:t> approximation</a:t>
            </a:r>
            <a:endParaRPr lang="en-US" altLang="en-US" dirty="0"/>
          </a:p>
        </p:txBody>
      </p:sp>
      <p:sp>
        <p:nvSpPr>
          <p:cNvPr id="3" name="AutoShape 37" descr="data:image/png;base64,iVBORw0KGgoAAAANSUhEUgAAAPwAAADCCAMAAABaBV+IAAABWVBMVEX///8AAAB6enq4uLjq6uri4uI2Njbg4OD4+PixsbHn5+eRkZHk5OTLy8vs7Oz7+/vY2NiLi4t0dHRZWVk7Ozv/+fkuLi6dnZ2oqKia7Jqvr6/ExMSWlpYlJSVqamrh4f/4+P/R9tFQUFCCgoLB88H+orr9AADX1//w8P9iYmKkpP5/f92srP6m7qb+lpYAAMbIyP7+ytb9YWH2/faR65Fc41zl+uUTExP+rq7b+Nu4uP6jo+YcHBzHx+/+x8eu767G9Ma0tOo23zb+oaHj4/d2dv48PNGAgP7/0dEA2QD9U4X/5euOjv7+dnb+t8n+cJj9Njb+g4P+jav9QkKD6IN15nX9WVn9IiKOiP9S4lL+urpfX/1W4lbLAABxAACSktW2GBg3Ny4rK/2YmP4CAv39K3EyMtBYWP3+ep79Vof+0dz9AFX+mbNs5WxNTTshIc5iYthISNI1Nf0TZtDKAAALK0lEQVR4nO1d+1vbOBb1TUpiJ37lhU0SkpDQklCg0AAp0CkMhWkp9DFtoa+Znd3Szux22tnO/v8/rGQ7IQl5yIpi2ZDzfSD5pejYks7VlSwLwgQTTDDBBIGEItphjm82uEAxNCdS4ZsRDphKtKLRa8ceJPSvYhf5hkF4kZwVx5ahccOUwlkhKmUR5XAZbScgIWH6ekolSyAMN8aZv7EiXIGsoKZNRRCmdbSdh3gYxQWxoBMmEGDyKPNpIYzLex7wZhQUe78JZMU50OQRSxU/dyFkkdevF3mhDHEcVDwmH6e7jAVUqRWNgNWye01+mu4yFpgKNWNxXQEexT5CdxkLyE3yYkJUI4B0zXDIS3LYRBFzViNKiJr8LN1lLDCVtEOzEMpqSTCQts/iZ66mwLJ11JRClhA1ecL0xwHRkfFwLhcWwzms7Qo2coQbOcvE0wuEhlvAW/sWwGyLk5q3V4V8LN6q5npi0IntuCrkBT3f7M+Ti3AgdT6L/pLd9rvukHfRGAVV52UIj55QUHUe8gwSCqrOA4tqF1SdB+ImfQCC2trzffJ8ESmzSCWg5Mt8ybOoc5RAOl9Os0gokDpfMYFJQoHU+YTBmTxHnZfLNXtQ5vgmBn1CQdR5LW5nOvP55dra2pMn1AkFsrXPgYz+/+d5Bm9kMp+/UqYTRPIypFVB+PdnHNfQbTj+vEaXUBDJq5BDjL9azz2Ea78Tdw1q8hzHgWu4O/vsmZUL07I3nh9TJRREnQd84y3yiajMhTw/nY8B9s5i8mZcz3Ihz03ndTALNdEiH83nQ1bvzmvyhEPg7FHJCmIqKmReWo2cNQdl7SbZCE03gtfaV9BtD0UF4eWf1iaqAV/+vDZSlwc9MYvnnbx8/gU//OMvT55RJhU48nI5bhiyFc08eX7z683PL6nTCpzO5yAmZp14Zg2DPq1g6fxJUQWpbXx+RARJ51cXV1F+wz4gz0Hnz1eRdVeeao3Pj4yg6Tw2bcUpRokFpbUv2UGNaW0LCPmFQytQI0ydxoEgXzw5tyNxNo7LJgKh89XVkhXq960ZeDfMQSe7QKB0Pmz57nwgdV7pfLXYiqrOhAT+5L3S+ZOFVjRetjXuuuj8yYeLBy+A88RFmVHqPm/tS6WLOFuNx/A5+TaoaeYDwz4mv1Rq35LLbDUeg5o8qxa3L7aXOjaVi7lnN0inlw6DX3W+9KmTuwjQaub4S53H/fnw/Qt5kbmT97Y/H4Y2wvx1PsooA2RIzba9J3ildf7gsHuPAalx/JD/yBdXH3XvEpNj4e5D8gvn3XvEAoynklGTZ9XoEECDRMdY3BXV+XZTvgUNuqTtaup8qa3/eoEUSJ07rqTOn/fkrs92v1NxJXV+odhj59T9Sx0aMcboB/3X2ncC2fTjM6f8Qn61z/52m545fEJ+e7H3/jCMU1J9ofPFj0u9D4QBeqz9EbuaOt+NRE/vzdXU+W7EIz3XfOGv8/cZZaC63fdQHHqPS/HXeVZj5H9U+x3JQ6r3e/Aaqzaac2t//qnvIXM8ffh2+ETqLkMsjJ27f8nXSNd+GAHU5Asj//R5L1O+iVqfxg4jxuINagxuOl9c7GfRYqQGvSsbfJ0/7C9xgpgc+JJ0oHV+5zbCjwNOKAx+QZy/ztP7znfuHCDc2el7Qm3Iy/Ea4Vp/Q+F5a//DnR+6It0YWN+ZwnPymLImSRpm3+v4kPrOFF6T38GPuyJJmOAPvUr+kPrOFF7r/E/4n+y0l7+3HfjgJAvDJ/gFVOdLpb+tMNewnFM/tQ5U/7DDGkl9D6jOny/87cQsz3eTfGnpbQmHGll9D6TOnz9asEt63CH/X+fAo227X0tY3/nrPIXv/AAZ89XvKKLMWov3fXe68s0ufY2gvmMEV+d//+4MOmrf7Qe/+KlkhXFgsgKKG3hFvtWLKd3esSzbH3dulwTss3Zs/DzUPMlIOzwiv9rmlz+4g237Owc4vr3k3BUDat4vuk1N3s1zqn7qGJOoYtu+hGOtsQoDyuSvwwZU5y8gQhqUjw73HEy7qe8B1fkLTJuC0hyRyEHalXYER+e13qNw+N7ZSzzpCZh2p5tR7jpPelkfv/xfSWeZYrUBukvdDorOL132y9c3N76Viod/pdOoeVdj0OC2DAEH1/XWaR0ZuiUrrpYhz3GpJS5++0Nn7k0oBdnBZ44XY9T5xV7Ti/D+T04zkAQ67jFWbq6x6Xxxu9s3vbm1vy4IC4stm47WZ+N/nT+5NNli/hT9W31k35OcAQXaBxgcne/Edsuma+SoBYu/zrvJev1o1wqrzrsj6jQA3co2FjRWXaCxtPZdI5CvN+zwwHZSihGe2t6OcZBfPem1t7j41golpO0++awae/LFD72t+YPtEvpvFKDiE+ojkO87b6J0cFGd5462Oo4p0xARR6jtNmTuOk/SpX233r6lygBpFn46n+p8dcCEA6kGDYPJJGKf6vxhs53f26h3HjGRLWsy6sP4UufffizZkfrRTCd3ZRYgxM5B6Wud74Q6heo6ybyyreGnsMXYyUtSCow8gVGztbw+/CS2YEV+0emmLn/r2J0LofJOVNU3ZuaZZMQNqMl3ataS3VfbOppvr+xiowHTRLq+vl+vDz/Lgcxq+gIbqfvf5ZcF9GgFoEZizG3Oze+7qu7+0/nd9lKrmmGAlEGyklF9ZmZ9191P+03n9zbm51obZqgGAApRwq9P98jLuwP+Ot/SWqufWt9sbmoN1FkHQxymxRBpxIT5oy3X1AXf6Hx14cPFRkyPJgAag+eKZx4jCMJ0QpDgHS7vcxg0t2B0jEh+4a0245R3E3XUoWwafT6olVl5+PAeDn9eWXnYNlz1en9mfebdt94XjRmj6vzyxh4q8YVkCAk65JTLg26Zs7t3n+LwwYMHjy92R/Lop1EzaV0ubO6dzoyUDTqMqPNavT4Fs8hyBxCcap5BwMGbFy9etW13YP5oE9Kg4zqPXXIa7g4sE/80b53PA/zrt9/0MGadTBbwbAG7Lgvaq7OzuwOv3Zx71yS6jKqMWiknUS9pc5243vPU+Zhp5sGBaRj/vHfvId69gkBw9QzS9WZ867WArSGbzTKxectF56VCEqPsEP/Hr79i3wSqyw+Ik9j9ZW+vpYo2eYQkbirIyfPR+ZTNWtKiOIhfrstDsHm021G2HfJ280FOnrfO67WC21anPnd62rXLIq9WNA2/oeiCPCt4NkSNqvqlFq0+s4k/qmzgMXor7jHoyN/FeO/qkr1eHbfd/bqgKgp2dex77sqgJH/3FdLux7fe0306px2vj5zIuw3yi2RWa+5SkF+55ZC+d4vuIyId2N9Apn3rHhCBo84fv8GUFey9ff9m9Ayg/jyCq/rOsT//1OIO1ivk7+8xyoYrcOzPv7D+h6yxl+OfGWXDHUYe7XNAS77CkzwrTMi7gt3IVaye+/FT1vnxFBStPSacazRw/BX7DBGAo85nXjTL+vEtkj4se/Dszx8/XLGccZYvjgf4+u2Pb52dnb06G926pQNnv32ml2POO/DT+SuECfnrCmryTD4ATwee/XkbHD/B7r/xeQ/BkDylH5hjsVfZFftrhc5HpiRD1wlercAzwQQTTDDBBBNM4Bqsvk0aREjsv1vnEmafeZbjRw4Z6LNcX0s0IZHjtdxDnveTz0Moy+vZM/4ks3uowK/gcScfA251fkKeK3iTD7NaI4kGPMknIJU2NUHh1urEIKsqceGG7P0CfoKQjBhcb79YBjCEaCWZ51b+wvzKnipJ1kxxiVsW+P2yjZAscDN1rjd5g9UHrCjBs9iroRBPucMLOFby13eAW47yvfsTTDDBBGT4P4Yt37qSsAAYAAAAAElFTkSuQmCC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14600" y="3581400"/>
            <a:ext cx="30099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1" y="4250183"/>
            <a:ext cx="5181600" cy="2102992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321659"/>
              </p:ext>
            </p:extLst>
          </p:nvPr>
        </p:nvGraphicFramePr>
        <p:xfrm>
          <a:off x="950912" y="888999"/>
          <a:ext cx="5754688" cy="3202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5" name="Equation" r:id="rId5" imgW="3035160" imgH="1688760" progId="Equation.3">
                  <p:embed/>
                </p:oleObj>
              </mc:Choice>
              <mc:Fallback>
                <p:oleObj name="Equation" r:id="rId5" imgW="3035160" imgH="1688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0912" y="888999"/>
                        <a:ext cx="5754688" cy="3202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Non-linear least squares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3" name="Rectangle 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101"/>
          <p:cNvSpPr>
            <a:spLocks noChangeArrowheads="1"/>
          </p:cNvSpPr>
          <p:nvPr/>
        </p:nvSpPr>
        <p:spPr bwMode="auto">
          <a:xfrm>
            <a:off x="2667000" y="125253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083048"/>
              </p:ext>
            </p:extLst>
          </p:nvPr>
        </p:nvGraphicFramePr>
        <p:xfrm>
          <a:off x="1589088" y="1108075"/>
          <a:ext cx="6172200" cy="536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7" name="Equation" r:id="rId3" imgW="3314520" imgH="2882880" progId="Equation.3">
                  <p:embed/>
                </p:oleObj>
              </mc:Choice>
              <mc:Fallback>
                <p:oleObj name="Equation" r:id="rId3" imgW="3314520" imgH="288288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1108075"/>
                        <a:ext cx="6172200" cy="536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Non-linear least squares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723313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solidFill>
                  <a:schemeClr val="tx1"/>
                </a:solidFill>
              </a:rPr>
              <a:t>Methods:</a:t>
            </a:r>
          </a:p>
          <a:p>
            <a:endParaRPr lang="en-US" altLang="en-US" b="0">
              <a:solidFill>
                <a:schemeClr val="tx1"/>
              </a:solidFill>
            </a:endParaRP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Gradient - Steepest Descent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Rosenbrock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Gauss-Newton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Levenberg-Marquardt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Broyden-Fletcher-Goldfarb-Shannon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  (BFGS) Method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Gradient - Steepest Descent</a:t>
            </a:r>
          </a:p>
        </p:txBody>
      </p:sp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895600" y="990600"/>
          <a:ext cx="32512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5" name="Bitmap Image" r:id="rId3" imgW="2217787" imgH="2339181" progId="Paint.Picture">
                  <p:embed/>
                </p:oleObj>
              </mc:Choice>
              <mc:Fallback>
                <p:oleObj name="Bitmap Image" r:id="rId3" imgW="2217787" imgH="2339181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990600"/>
                        <a:ext cx="325120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447800" y="4495800"/>
            <a:ext cx="8229600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3200" b="0">
                <a:solidFill>
                  <a:schemeClr val="tx1"/>
                </a:solidFill>
              </a:rPr>
              <a:t> Steps are taken in the direction of the</a:t>
            </a:r>
          </a:p>
          <a:p>
            <a:r>
              <a:rPr lang="en-US" altLang="en-US" sz="3200" b="0">
                <a:solidFill>
                  <a:schemeClr val="tx1"/>
                </a:solidFill>
              </a:rPr>
              <a:t>  minimum based upon the gradient.</a:t>
            </a:r>
          </a:p>
          <a:p>
            <a:pPr>
              <a:buFontTx/>
              <a:buChar char="•"/>
            </a:pPr>
            <a:r>
              <a:rPr lang="en-US" altLang="en-US" sz="3200" b="0">
                <a:solidFill>
                  <a:schemeClr val="tx1"/>
                </a:solidFill>
              </a:rPr>
              <a:t> Often slows down and ziz-zags</a:t>
            </a:r>
          </a:p>
          <a:p>
            <a:endParaRPr lang="en-US" altLang="en-US" b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Gauss - Newton Method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85800" y="4724400"/>
            <a:ext cx="8229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0">
                <a:solidFill>
                  <a:schemeClr val="tx1"/>
                </a:solidFill>
              </a:rPr>
              <a:t> Steps are taken in the direction of the</a:t>
            </a:r>
          </a:p>
          <a:p>
            <a:r>
              <a:rPr lang="en-US" altLang="en-US" sz="3200" b="0">
                <a:solidFill>
                  <a:schemeClr val="tx1"/>
                </a:solidFill>
              </a:rPr>
              <a:t> minimum based upon ellipsoid center.</a:t>
            </a:r>
          </a:p>
          <a:p>
            <a:endParaRPr lang="en-US" altLang="en-US" b="0">
              <a:solidFill>
                <a:schemeClr val="tx1"/>
              </a:solidFill>
            </a:endParaRP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447800" y="1219200"/>
          <a:ext cx="6097588" cy="406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3" name="Chart" r:id="rId3" imgW="6096361" imgH="4061833" progId="MSGraph.Chart.8">
                  <p:embed followColorScheme="full"/>
                </p:oleObj>
              </mc:Choice>
              <mc:Fallback>
                <p:oleObj name="Chart" r:id="rId3" imgW="6096361" imgH="4061833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219200"/>
                        <a:ext cx="6097588" cy="406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5" name="Picture 7" descr="C:\My Documents\level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19200"/>
            <a:ext cx="33401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17" y="4313600"/>
            <a:ext cx="4419600" cy="2743200"/>
          </a:xfrm>
        </p:spPr>
        <p:txBody>
          <a:bodyPr/>
          <a:lstStyle/>
          <a:p>
            <a:pPr algn="l"/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     Adult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Onset Diabetes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Mellitus (NIDD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2      Malabsorption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or Drug Effect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3      Normal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4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Normal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Obese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NIDD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on "the Pill"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6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Normal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on "the Pill"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7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Juvenile Diabetics (Type I)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8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Normal </a:t>
            </a: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Obese on "the Pill"	</a:t>
            </a:r>
            <a:b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85214886"/>
              </p:ext>
            </p:extLst>
          </p:nvPr>
        </p:nvGraphicFramePr>
        <p:xfrm>
          <a:off x="76200" y="533400"/>
          <a:ext cx="8922246" cy="323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Chart" r:id="rId3" imgW="4343400" imgH="2781360" progId="QuattroPro.Chart.7">
                  <p:embed/>
                </p:oleObj>
              </mc:Choice>
              <mc:Fallback>
                <p:oleObj name="Chart" r:id="rId3" imgW="4343400" imgH="2781360" progId="QuattroPro.Chart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33400"/>
                        <a:ext cx="8922246" cy="323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95800" y="4313600"/>
            <a:ext cx="38862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0" dirty="0">
                <a:solidFill>
                  <a:srgbClr val="000000"/>
                </a:solidFill>
              </a:rPr>
              <a:t>  9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    </a:t>
            </a:r>
            <a:r>
              <a:rPr lang="en-US" altLang="en-US" sz="1600" b="0" dirty="0" err="1" smtClean="0">
                <a:solidFill>
                  <a:srgbClr val="000000"/>
                </a:solidFill>
              </a:rPr>
              <a:t>Acromegalics</a:t>
            </a:r>
            <a:r>
              <a:rPr lang="en-US" altLang="en-US" sz="1600" b="0" dirty="0">
                <a:solidFill>
                  <a:srgbClr val="000000"/>
                </a:solidFill>
              </a:rPr>
              <a:t>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>
                <a:solidFill>
                  <a:srgbClr val="000000"/>
                </a:solidFill>
              </a:rPr>
              <a:t>10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    Antibodies</a:t>
            </a:r>
            <a:r>
              <a:rPr lang="en-US" altLang="en-US" sz="1600" b="0" dirty="0">
                <a:solidFill>
                  <a:srgbClr val="000000"/>
                </a:solidFill>
              </a:rPr>
              <a:t>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>
                <a:solidFill>
                  <a:srgbClr val="000000"/>
                </a:solidFill>
              </a:rPr>
              <a:t>11 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    “</a:t>
            </a:r>
            <a:r>
              <a:rPr lang="en-US" altLang="en-US" sz="1600" b="0" dirty="0">
                <a:solidFill>
                  <a:srgbClr val="000000"/>
                </a:solidFill>
              </a:rPr>
              <a:t>Dumping Syndrome”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 smtClean="0">
                <a:solidFill>
                  <a:srgbClr val="000000"/>
                </a:solidFill>
              </a:rPr>
              <a:t>12      Hypothyroid</a:t>
            </a:r>
            <a:r>
              <a:rPr lang="en-US" altLang="en-US" sz="1600" b="0" dirty="0">
                <a:solidFill>
                  <a:srgbClr val="000000"/>
                </a:solidFill>
              </a:rPr>
              <a:t>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 smtClean="0">
                <a:solidFill>
                  <a:srgbClr val="000000"/>
                </a:solidFill>
              </a:rPr>
              <a:t>13      </a:t>
            </a:r>
            <a:r>
              <a:rPr lang="en-US" altLang="en-US" sz="1600" b="0" dirty="0" err="1" smtClean="0">
                <a:solidFill>
                  <a:srgbClr val="000000"/>
                </a:solidFill>
              </a:rPr>
              <a:t>Insulinoma</a:t>
            </a:r>
            <a:r>
              <a:rPr lang="en-US" altLang="en-US" sz="1600" b="0" dirty="0">
                <a:solidFill>
                  <a:srgbClr val="000000"/>
                </a:solidFill>
              </a:rPr>
              <a:t>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 smtClean="0">
                <a:solidFill>
                  <a:srgbClr val="000000"/>
                </a:solidFill>
              </a:rPr>
              <a:t>14      </a:t>
            </a:r>
            <a:r>
              <a:rPr lang="en-US" altLang="en-US" sz="1600" b="0" dirty="0" err="1" smtClean="0">
                <a:solidFill>
                  <a:srgbClr val="000000"/>
                </a:solidFill>
              </a:rPr>
              <a:t>Hypocorticism</a:t>
            </a:r>
            <a:r>
              <a:rPr lang="en-US" altLang="en-US" sz="1600" b="0" dirty="0">
                <a:solidFill>
                  <a:srgbClr val="000000"/>
                </a:solidFill>
              </a:rPr>
              <a:t>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 smtClean="0">
                <a:solidFill>
                  <a:srgbClr val="000000"/>
                </a:solidFill>
              </a:rPr>
              <a:t>15      </a:t>
            </a:r>
            <a:r>
              <a:rPr lang="en-US" altLang="en-US" sz="1600" b="0" dirty="0" err="1" smtClean="0">
                <a:solidFill>
                  <a:srgbClr val="000000"/>
                </a:solidFill>
              </a:rPr>
              <a:t>Ileal</a:t>
            </a:r>
            <a:r>
              <a:rPr lang="en-US" altLang="en-US" sz="1600" b="0" dirty="0" smtClean="0">
                <a:solidFill>
                  <a:srgbClr val="000000"/>
                </a:solidFill>
              </a:rPr>
              <a:t> </a:t>
            </a:r>
            <a:r>
              <a:rPr lang="en-US" altLang="en-US" sz="1600" b="0" dirty="0">
                <a:solidFill>
                  <a:srgbClr val="000000"/>
                </a:solidFill>
              </a:rPr>
              <a:t>By-pass Malabsorption	</a:t>
            </a:r>
            <a:br>
              <a:rPr lang="en-US" altLang="en-US" sz="1600" b="0" dirty="0">
                <a:solidFill>
                  <a:srgbClr val="000000"/>
                </a:solidFill>
              </a:rPr>
            </a:br>
            <a:r>
              <a:rPr lang="en-US" altLang="en-US" sz="1600" b="0" dirty="0" smtClean="0">
                <a:solidFill>
                  <a:srgbClr val="000000"/>
                </a:solidFill>
              </a:rPr>
              <a:t>16      </a:t>
            </a:r>
            <a:r>
              <a:rPr lang="en-US" altLang="en-US" sz="1600" b="0" dirty="0" err="1" smtClean="0">
                <a:solidFill>
                  <a:srgbClr val="000000"/>
                </a:solidFill>
              </a:rPr>
              <a:t>Panhypopituitarism</a:t>
            </a: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37E-C0C7-4ABE-93CD-11871A2E68C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Levenberg - Marquardt</a:t>
            </a:r>
            <a:endParaRPr lang="en-US" altLang="en-US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4495800" y="1052513"/>
          <a:ext cx="4267200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8" name="Equation" r:id="rId3" imgW="1358640" imgH="761760" progId="Equation.COEE2">
                  <p:embed/>
                </p:oleObj>
              </mc:Choice>
              <mc:Fallback>
                <p:oleObj name="Equation" r:id="rId3" imgW="1358640" imgH="76176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052513"/>
                        <a:ext cx="4267200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8600" y="1828800"/>
            <a:ext cx="4067175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en-US" b="0">
                <a:solidFill>
                  <a:schemeClr val="tx1"/>
                </a:solidFill>
              </a:rPr>
              <a:t>Newton:</a:t>
            </a:r>
          </a:p>
          <a:p>
            <a:pPr>
              <a:lnSpc>
                <a:spcPct val="120000"/>
              </a:lnSpc>
            </a:pPr>
            <a:r>
              <a:rPr lang="en-US" altLang="en-US" b="0">
                <a:solidFill>
                  <a:schemeClr val="tx1"/>
                </a:solidFill>
              </a:rPr>
              <a:t>Gauss-Newton:</a:t>
            </a:r>
          </a:p>
          <a:p>
            <a:pPr>
              <a:lnSpc>
                <a:spcPct val="120000"/>
              </a:lnSpc>
            </a:pPr>
            <a:r>
              <a:rPr lang="en-US" altLang="en-US" b="0">
                <a:solidFill>
                  <a:schemeClr val="tx1"/>
                </a:solidFill>
              </a:rPr>
              <a:t>L-M method:</a:t>
            </a:r>
            <a:endParaRPr lang="en-US" altLang="en-US" b="0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4495800" y="3429000"/>
          <a:ext cx="4191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9" name="Equation" r:id="rId5" imgW="1358640" imgH="253800" progId="Equation.COEE2">
                  <p:embed/>
                </p:oleObj>
              </mc:Choice>
              <mc:Fallback>
                <p:oleObj name="Equation" r:id="rId5" imgW="1358640" imgH="253800" progId="Equation.COEE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429000"/>
                        <a:ext cx="4191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28600" y="4419600"/>
            <a:ext cx="8915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0" dirty="0">
                <a:solidFill>
                  <a:schemeClr val="tx1"/>
                </a:solidFill>
              </a:rPr>
              <a:t>The value of </a:t>
            </a:r>
            <a:r>
              <a:rPr lang="el-GR" alt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μ</a:t>
            </a:r>
            <a:r>
              <a:rPr lang="en-US" altLang="en-US" sz="3200" b="0" baseline="-25000" dirty="0" smtClean="0">
                <a:solidFill>
                  <a:schemeClr val="tx1"/>
                </a:solidFill>
              </a:rPr>
              <a:t>k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200" b="0" dirty="0">
                <a:solidFill>
                  <a:schemeClr val="tx1"/>
                </a:solidFill>
              </a:rPr>
              <a:t>is adjusted as it converges.</a:t>
            </a:r>
          </a:p>
          <a:p>
            <a:endParaRPr lang="en-US" altLang="en-US" sz="3200" b="0" dirty="0">
              <a:solidFill>
                <a:schemeClr val="tx1"/>
              </a:solidFill>
            </a:endParaRPr>
          </a:p>
          <a:p>
            <a:r>
              <a:rPr lang="en-US" altLang="en-US" sz="3200" b="0" dirty="0">
                <a:solidFill>
                  <a:schemeClr val="tx1"/>
                </a:solidFill>
                <a:latin typeface="WP Greek Century" pitchFamily="2" charset="2"/>
              </a:rPr>
              <a:t> </a:t>
            </a:r>
            <a:r>
              <a:rPr lang="el-GR" alt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μ</a:t>
            </a:r>
            <a:r>
              <a:rPr lang="en-US" altLang="en-US" sz="3200" b="0" baseline="-25000" dirty="0" smtClean="0">
                <a:solidFill>
                  <a:schemeClr val="tx1"/>
                </a:solidFill>
              </a:rPr>
              <a:t>k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200" b="0" dirty="0">
                <a:solidFill>
                  <a:schemeClr val="tx1"/>
                </a:solidFill>
              </a:rPr>
              <a:t>= 0 is Gauss-Newton method</a:t>
            </a:r>
          </a:p>
          <a:p>
            <a:r>
              <a:rPr lang="en-US" altLang="en-US" sz="3200" b="0" dirty="0">
                <a:solidFill>
                  <a:schemeClr val="tx1"/>
                </a:solidFill>
                <a:latin typeface="WP Greek Century" pitchFamily="2" charset="2"/>
              </a:rPr>
              <a:t> </a:t>
            </a:r>
            <a:r>
              <a:rPr lang="el-GR" alt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μ</a:t>
            </a:r>
            <a:r>
              <a:rPr lang="en-US" altLang="en-US" sz="3200" b="0" baseline="-25000" dirty="0">
                <a:solidFill>
                  <a:schemeClr val="tx1"/>
                </a:solidFill>
              </a:rPr>
              <a:t>k</a:t>
            </a:r>
            <a:r>
              <a:rPr lang="en-US" altLang="en-US" sz="3200" b="0" dirty="0">
                <a:solidFill>
                  <a:schemeClr val="tx1"/>
                </a:solidFill>
              </a:rPr>
              <a:t> </a:t>
            </a:r>
            <a:r>
              <a:rPr lang="en-US" altLang="en-US" sz="32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→∞</a:t>
            </a:r>
            <a:r>
              <a:rPr lang="en-US" altLang="en-US" sz="32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200" b="0" dirty="0">
                <a:solidFill>
                  <a:schemeClr val="tx1"/>
                </a:solidFill>
              </a:rPr>
              <a:t>is gradient / steepest descent method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Other Methods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22325" y="1517650"/>
            <a:ext cx="8107363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solidFill>
                  <a:schemeClr val="tx1"/>
                </a:solidFill>
              </a:rPr>
              <a:t>Rosenbrock:	Good for starting 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			Robust and stable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BFGS:			Adjusts J</a:t>
            </a:r>
            <a:r>
              <a:rPr lang="en-US" altLang="en-US" b="0" baseline="30000">
                <a:solidFill>
                  <a:schemeClr val="tx1"/>
                </a:solidFill>
              </a:rPr>
              <a:t>T</a:t>
            </a:r>
            <a:r>
              <a:rPr lang="en-US" altLang="en-US" b="0">
                <a:solidFill>
                  <a:schemeClr val="tx1"/>
                </a:solidFill>
              </a:rPr>
              <a:t>J rather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			than recalculating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			each step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Hybrids:		Mixtures of several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			methods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Program Options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7821613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 b="0">
                <a:solidFill>
                  <a:schemeClr val="tx1"/>
                </a:solidFill>
              </a:rPr>
              <a:t>Rosenbrock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Pure Marquardt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with or without a linear search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Mix of Marquardt &amp; BFGS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with or without a linear search</a:t>
            </a:r>
          </a:p>
          <a:p>
            <a:pPr>
              <a:buFontTx/>
              <a:buChar char="•"/>
            </a:pPr>
            <a:r>
              <a:rPr lang="en-US" altLang="en-US" b="0">
                <a:solidFill>
                  <a:schemeClr val="tx1"/>
                </a:solidFill>
              </a:rPr>
              <a:t> Pure BFGS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	requires a linear search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Singular Value Decomposition</a:t>
            </a:r>
            <a:endParaRPr lang="en-US" altLang="en-US" sz="6600">
              <a:latin typeface="Arial" panose="020B0604020202020204" pitchFamily="34" charset="0"/>
            </a:endParaRP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2362200" y="1295400"/>
          <a:ext cx="3733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6" name="Equation" r:id="rId3" imgW="850680" imgH="228600" progId="Equation.COEE2">
                  <p:embed/>
                </p:oleObj>
              </mc:Choice>
              <mc:Fallback>
                <p:oleObj name="Equation" r:id="rId3" imgW="850680" imgH="22860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95400"/>
                        <a:ext cx="3733800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838200" y="2362200"/>
            <a:ext cx="750093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0">
                <a:solidFill>
                  <a:schemeClr val="tx1"/>
                </a:solidFill>
              </a:rPr>
              <a:t>U is an m by n orthogonal matrix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D is a diagonal matrix</a:t>
            </a:r>
          </a:p>
          <a:p>
            <a:r>
              <a:rPr lang="en-US" altLang="en-US" b="0">
                <a:solidFill>
                  <a:schemeClr val="tx1"/>
                </a:solidFill>
              </a:rPr>
              <a:t>V is an n by n orthogonal matrix</a:t>
            </a:r>
            <a:endParaRPr lang="en-US" altLang="en-US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762000" y="4267200"/>
          <a:ext cx="80772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7" name="Equation" r:id="rId5" imgW="2247840" imgH="279360" progId="Equation.COEE2">
                  <p:embed/>
                </p:oleObj>
              </mc:Choice>
              <mc:Fallback>
                <p:oleObj name="Equation" r:id="rId5" imgW="2247840" imgH="279360" progId="Equation.COEE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267200"/>
                        <a:ext cx="80772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5867400"/>
            <a:ext cx="8372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0">
                <a:solidFill>
                  <a:schemeClr val="tx1"/>
                </a:solidFill>
              </a:rPr>
              <a:t>Useful for stability in Gauss-Newton’s method</a:t>
            </a:r>
            <a:endParaRPr lang="en-US" alt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Fitting Real Patient Data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7924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Normal 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sz="3200" b="0" dirty="0" smtClean="0">
                <a:solidFill>
                  <a:schemeClr val="tx1"/>
                </a:solidFill>
              </a:rPr>
              <a:t>MD is female, 30, 64”,115 lbs.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Diabetic – Type I (IDDM)</a:t>
            </a:r>
          </a:p>
          <a:p>
            <a:r>
              <a:rPr lang="en-US" b="0" dirty="0">
                <a:solidFill>
                  <a:schemeClr val="tx1"/>
                </a:solidFill>
              </a:rPr>
              <a:t>	</a:t>
            </a:r>
            <a:r>
              <a:rPr lang="en-US" sz="3200" b="0" dirty="0" smtClean="0">
                <a:solidFill>
                  <a:schemeClr val="tx1"/>
                </a:solidFill>
              </a:rPr>
              <a:t>MY is female, 63, 212 lbs.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Diabetic – Type II (NIDDM)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sz="3200" b="0" dirty="0" smtClean="0">
                <a:solidFill>
                  <a:schemeClr val="tx1"/>
                </a:solidFill>
              </a:rPr>
              <a:t>FND </a:t>
            </a:r>
            <a:r>
              <a:rPr lang="en-US" sz="3200" b="0" smtClean="0">
                <a:solidFill>
                  <a:schemeClr val="tx1"/>
                </a:solidFill>
              </a:rPr>
              <a:t>is female</a:t>
            </a:r>
            <a:endParaRPr lang="en-US" sz="3200" b="0" dirty="0" smtClean="0">
              <a:solidFill>
                <a:schemeClr val="tx1"/>
              </a:solidFill>
            </a:endParaRPr>
          </a:p>
          <a:p>
            <a:r>
              <a:rPr lang="en-US" b="0" dirty="0" smtClean="0">
                <a:solidFill>
                  <a:schemeClr val="tx1"/>
                </a:solidFill>
              </a:rPr>
              <a:t>Flat </a:t>
            </a:r>
          </a:p>
          <a:p>
            <a:r>
              <a:rPr lang="en-US" sz="3200" b="0" dirty="0" smtClean="0">
                <a:solidFill>
                  <a:schemeClr val="tx1"/>
                </a:solidFill>
              </a:rPr>
              <a:t>	KC is female, 28, 112 lbs.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22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altLang="en-US" sz="4000" dirty="0">
                <a:solidFill>
                  <a:srgbClr val="FF3300"/>
                </a:solidFill>
                <a:latin typeface="Arial" panose="020B0604020202020204" pitchFamily="34" charset="0"/>
              </a:rPr>
              <a:t>Normal Non-Obese </a:t>
            </a:r>
            <a:r>
              <a:rPr lang="en-US" altLang="en-US" sz="4000" dirty="0" smtClean="0">
                <a:solidFill>
                  <a:srgbClr val="FF3300"/>
                </a:solidFill>
                <a:latin typeface="Arial" panose="020B0604020202020204" pitchFamily="34" charset="0"/>
              </a:rPr>
              <a:t>Female (MD)</a:t>
            </a:r>
            <a:endParaRPr lang="en-US" altLang="en-US" sz="40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220" name="Object 1028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08467535"/>
              </p:ext>
            </p:extLst>
          </p:nvPr>
        </p:nvGraphicFramePr>
        <p:xfrm>
          <a:off x="958850" y="1681163"/>
          <a:ext cx="7531100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32" name="Worksheet" r:id="rId3" imgW="4505172" imgH="2638292" progId="Excel.Sheet.8">
                  <p:embed/>
                </p:oleObj>
              </mc:Choice>
              <mc:Fallback>
                <p:oleObj name="Worksheet" r:id="rId3" imgW="4505172" imgH="263829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1681163"/>
                        <a:ext cx="7531100" cy="441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A9B0-90E9-4F9C-BB14-2D630C4006A5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50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Normal Female (MD CI=24.67)</a:t>
            </a:r>
            <a:endParaRPr lang="en-US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91835" y="5070306"/>
            <a:ext cx="679064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 dirty="0" smtClean="0">
                <a:solidFill>
                  <a:schemeClr val="tx1"/>
                </a:solidFill>
              </a:rPr>
              <a:t>Ackerman Model #1 </a:t>
            </a:r>
          </a:p>
          <a:p>
            <a:endParaRPr lang="en-US" altLang="en-US" sz="2800" b="0" dirty="0" smtClean="0">
              <a:solidFill>
                <a:schemeClr val="tx1"/>
              </a:solidFill>
            </a:endParaRPr>
          </a:p>
          <a:p>
            <a:r>
              <a:rPr lang="en-US" altLang="en-US" sz="2800" b="0" dirty="0" smtClean="0">
                <a:solidFill>
                  <a:schemeClr val="tx1"/>
                </a:solidFill>
              </a:rPr>
              <a:t>Sum </a:t>
            </a:r>
            <a:r>
              <a:rPr lang="en-US" altLang="en-US" sz="2800" b="0" dirty="0">
                <a:solidFill>
                  <a:schemeClr val="tx1"/>
                </a:solidFill>
              </a:rPr>
              <a:t>of Squares  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3,769 + 4,701 = 8,470</a:t>
            </a:r>
            <a:endParaRPr lang="en-US" alt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859214"/>
              </p:ext>
            </p:extLst>
          </p:nvPr>
        </p:nvGraphicFramePr>
        <p:xfrm>
          <a:off x="1524000" y="1143000"/>
          <a:ext cx="5867400" cy="3663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95819"/>
              </p:ext>
            </p:extLst>
          </p:nvPr>
        </p:nvGraphicFramePr>
        <p:xfrm>
          <a:off x="4457700" y="4949864"/>
          <a:ext cx="1828800" cy="801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0" name="Equation" r:id="rId4" imgW="1002960" imgH="457200" progId="Equation.3">
                  <p:embed/>
                </p:oleObj>
              </mc:Choice>
              <mc:Fallback>
                <p:oleObj name="Equation" r:id="rId4" imgW="10029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57700" y="4949864"/>
                        <a:ext cx="1828800" cy="8016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Normal Female (MD)</a:t>
            </a:r>
            <a:endParaRPr lang="en-US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00104" y="5181600"/>
            <a:ext cx="71913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 dirty="0">
                <a:solidFill>
                  <a:schemeClr val="tx1"/>
                </a:solidFill>
              </a:rPr>
              <a:t>Ackerman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Model #2 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r>
              <a:rPr lang="en-US" altLang="en-US" sz="2800" b="0" dirty="0" smtClean="0">
                <a:solidFill>
                  <a:schemeClr val="tx1"/>
                </a:solidFill>
              </a:rPr>
              <a:t>Sum </a:t>
            </a:r>
            <a:r>
              <a:rPr lang="en-US" altLang="en-US" sz="2800" b="0" dirty="0">
                <a:solidFill>
                  <a:schemeClr val="tx1"/>
                </a:solidFill>
              </a:rPr>
              <a:t>of Squares  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10,780 </a:t>
            </a:r>
            <a:r>
              <a:rPr lang="en-US" altLang="en-US" sz="2800" b="0" dirty="0">
                <a:solidFill>
                  <a:schemeClr val="tx1"/>
                </a:solidFill>
              </a:rPr>
              <a:t>+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3,667 </a:t>
            </a:r>
            <a:r>
              <a:rPr lang="en-US" altLang="en-US" sz="2800" b="0" dirty="0">
                <a:solidFill>
                  <a:schemeClr val="tx1"/>
                </a:solidFill>
              </a:rPr>
              <a:t>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14,447</a:t>
            </a:r>
            <a:endParaRPr lang="en-US" alt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06830"/>
              </p:ext>
            </p:extLst>
          </p:nvPr>
        </p:nvGraphicFramePr>
        <p:xfrm>
          <a:off x="1409700" y="1143000"/>
          <a:ext cx="61341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395408"/>
              </p:ext>
            </p:extLst>
          </p:nvPr>
        </p:nvGraphicFramePr>
        <p:xfrm>
          <a:off x="4343400" y="5181600"/>
          <a:ext cx="159576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26" name="Equation" r:id="rId4" imgW="672840" imgH="228600" progId="Equation.3">
                  <p:embed/>
                </p:oleObj>
              </mc:Choice>
              <mc:Fallback>
                <p:oleObj name="Equation" r:id="rId4" imgW="6728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3400" y="5181600"/>
                        <a:ext cx="1595763" cy="522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66687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Normal Female (MD)</a:t>
            </a:r>
            <a:endParaRPr lang="en-US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400241" y="5105400"/>
            <a:ext cx="619111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 dirty="0" smtClean="0">
                <a:solidFill>
                  <a:schemeClr val="tx1"/>
                </a:solidFill>
              </a:rPr>
              <a:t>M/G Model #2, no Glucagon  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r>
              <a:rPr lang="en-US" altLang="en-US" sz="2800" b="0" dirty="0" smtClean="0">
                <a:solidFill>
                  <a:schemeClr val="tx1"/>
                </a:solidFill>
              </a:rPr>
              <a:t>Sum </a:t>
            </a:r>
            <a:r>
              <a:rPr lang="en-US" altLang="en-US" sz="2800" b="0" dirty="0">
                <a:solidFill>
                  <a:schemeClr val="tx1"/>
                </a:solidFill>
              </a:rPr>
              <a:t>of Squares  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998 </a:t>
            </a:r>
            <a:r>
              <a:rPr lang="en-US" altLang="en-US" sz="2800" b="0" dirty="0">
                <a:solidFill>
                  <a:schemeClr val="tx1"/>
                </a:solidFill>
              </a:rPr>
              <a:t>+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364 </a:t>
            </a:r>
            <a:r>
              <a:rPr lang="en-US" altLang="en-US" sz="2800" b="0" dirty="0">
                <a:solidFill>
                  <a:schemeClr val="tx1"/>
                </a:solidFill>
              </a:rPr>
              <a:t>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1,367</a:t>
            </a:r>
            <a:endParaRPr lang="en-US" altLang="en-US" sz="36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805748"/>
              </p:ext>
            </p:extLst>
          </p:nvPr>
        </p:nvGraphicFramePr>
        <p:xfrm>
          <a:off x="390525" y="1143000"/>
          <a:ext cx="410527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217303"/>
              </p:ext>
            </p:extLst>
          </p:nvPr>
        </p:nvGraphicFramePr>
        <p:xfrm>
          <a:off x="4648200" y="1128711"/>
          <a:ext cx="4105275" cy="3290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8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Normal Female (MD)</a:t>
            </a:r>
            <a:endParaRPr lang="en-US" altLang="en-US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00104" y="5181600"/>
            <a:ext cx="589135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 dirty="0" smtClean="0">
                <a:solidFill>
                  <a:schemeClr val="tx1"/>
                </a:solidFill>
              </a:rPr>
              <a:t>M/G Model #2 with Glucagon  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r>
              <a:rPr lang="en-US" altLang="en-US" sz="2800" b="0" dirty="0" smtClean="0">
                <a:solidFill>
                  <a:schemeClr val="tx1"/>
                </a:solidFill>
              </a:rPr>
              <a:t>Sum </a:t>
            </a:r>
            <a:r>
              <a:rPr lang="en-US" altLang="en-US" sz="2800" b="0" dirty="0">
                <a:solidFill>
                  <a:schemeClr val="tx1"/>
                </a:solidFill>
              </a:rPr>
              <a:t>of Squares  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647 </a:t>
            </a:r>
            <a:r>
              <a:rPr lang="en-US" altLang="en-US" sz="2800" b="0" dirty="0">
                <a:solidFill>
                  <a:schemeClr val="tx1"/>
                </a:solidFill>
              </a:rPr>
              <a:t>+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165 </a:t>
            </a:r>
            <a:r>
              <a:rPr lang="en-US" altLang="en-US" sz="2800" b="0" dirty="0">
                <a:solidFill>
                  <a:schemeClr val="tx1"/>
                </a:solidFill>
              </a:rPr>
              <a:t>= </a:t>
            </a:r>
            <a:r>
              <a:rPr lang="en-US" altLang="en-US" sz="2800" b="0" dirty="0" smtClean="0">
                <a:solidFill>
                  <a:schemeClr val="tx1"/>
                </a:solidFill>
              </a:rPr>
              <a:t>812</a:t>
            </a:r>
            <a:endParaRPr lang="en-US" altLang="en-US" sz="36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451835"/>
              </p:ext>
            </p:extLst>
          </p:nvPr>
        </p:nvGraphicFramePr>
        <p:xfrm>
          <a:off x="1524000" y="1219200"/>
          <a:ext cx="5791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17526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Develop a dynamic model for the </a:t>
            </a:r>
            <a:r>
              <a:rPr lang="en-US" altLang="en-US" dirty="0" smtClean="0">
                <a:solidFill>
                  <a:schemeClr val="tx1"/>
                </a:solidFill>
              </a:rPr>
              <a:t>regulation </a:t>
            </a:r>
            <a:r>
              <a:rPr lang="en-US" altLang="en-US" dirty="0">
                <a:solidFill>
                  <a:schemeClr val="tx1"/>
                </a:solidFill>
              </a:rPr>
              <a:t>of blood glucose        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37E-C0C7-4ABE-93CD-11871A2E68C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0010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IDDM (patient MY : CI=105.9)</a:t>
            </a:r>
            <a:endParaRPr lang="en-US" dirty="0"/>
          </a:p>
        </p:txBody>
      </p:sp>
      <p:graphicFrame>
        <p:nvGraphicFramePr>
          <p:cNvPr id="7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87304"/>
              </p:ext>
            </p:extLst>
          </p:nvPr>
        </p:nvGraphicFramePr>
        <p:xfrm>
          <a:off x="762000" y="1524000"/>
          <a:ext cx="75311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1" name="Worksheet" r:id="rId3" imgW="4505172" imgH="1828640" progId="Excel.Sheet.8">
                  <p:embed/>
                </p:oleObj>
              </mc:Choice>
              <mc:Fallback>
                <p:oleObj name="Worksheet" r:id="rId3" imgW="4505172" imgH="18286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75311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6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172400"/>
              </p:ext>
            </p:extLst>
          </p:nvPr>
        </p:nvGraphicFramePr>
        <p:xfrm>
          <a:off x="3810001" y="3860662"/>
          <a:ext cx="2819399" cy="1188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8" name="Equation" r:id="rId3" imgW="1193760" imgH="698400" progId="Equation.3">
                  <p:embed/>
                </p:oleObj>
              </mc:Choice>
              <mc:Fallback>
                <p:oleObj name="Equation" r:id="rId3" imgW="1193760" imgH="698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1" y="3860662"/>
                        <a:ext cx="2819399" cy="118893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152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IDDM (patient </a:t>
            </a:r>
            <a:r>
              <a:rPr lang="en-US" dirty="0" smtClean="0"/>
              <a:t>MY </a:t>
            </a:r>
            <a:r>
              <a:rPr lang="en-US" dirty="0"/>
              <a:t>: </a:t>
            </a:r>
            <a:r>
              <a:rPr lang="en-US" dirty="0" smtClean="0"/>
              <a:t>CI=105.9)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0"/>
            <a:ext cx="4038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Ackerman Model #1</a:t>
            </a:r>
          </a:p>
          <a:p>
            <a:endParaRPr lang="en-US" sz="2400" b="0" dirty="0" smtClean="0">
              <a:solidFill>
                <a:schemeClr val="tx1"/>
              </a:solidFill>
            </a:endParaRPr>
          </a:p>
          <a:p>
            <a:r>
              <a:rPr lang="en-US" sz="2400" b="0" dirty="0">
                <a:solidFill>
                  <a:schemeClr val="tx1"/>
                </a:solidFill>
              </a:rPr>
              <a:t>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= 23.70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=  -65.55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b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b="0" dirty="0" smtClean="0">
                <a:solidFill>
                  <a:schemeClr val="tx1"/>
                </a:solidFill>
              </a:rPr>
              <a:t> = 9.10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b</a:t>
            </a:r>
            <a:r>
              <a:rPr lang="en-US" sz="2400" b="0" baseline="-25000" dirty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= -25.09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B = 215.1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8230" y="5224085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Sum </a:t>
            </a:r>
            <a:r>
              <a:rPr lang="en-US" sz="2400" b="0" dirty="0" err="1" smtClean="0">
                <a:solidFill>
                  <a:schemeClr val="tx1"/>
                </a:solidFill>
              </a:rPr>
              <a:t>Sqs</a:t>
            </a:r>
            <a:r>
              <a:rPr lang="en-US" sz="2400" b="0" dirty="0" smtClean="0">
                <a:solidFill>
                  <a:schemeClr val="tx1"/>
                </a:solidFill>
              </a:rPr>
              <a:t> = 940.2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227874"/>
              </p:ext>
            </p:extLst>
          </p:nvPr>
        </p:nvGraphicFramePr>
        <p:xfrm>
          <a:off x="2133600" y="926583"/>
          <a:ext cx="4057650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8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286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IDDM (patient </a:t>
            </a:r>
            <a:r>
              <a:rPr lang="en-US" dirty="0" smtClean="0"/>
              <a:t>MY </a:t>
            </a:r>
            <a:r>
              <a:rPr lang="en-US" dirty="0"/>
              <a:t>: </a:t>
            </a:r>
            <a:r>
              <a:rPr lang="en-US" dirty="0" smtClean="0"/>
              <a:t>CI=105.9)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473631"/>
              </p:ext>
            </p:extLst>
          </p:nvPr>
        </p:nvGraphicFramePr>
        <p:xfrm>
          <a:off x="2514600" y="1143000"/>
          <a:ext cx="3981450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3962400"/>
            <a:ext cx="3962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</a:rPr>
              <a:t>M/G </a:t>
            </a:r>
            <a:r>
              <a:rPr lang="en-US" sz="2400" b="0" dirty="0">
                <a:solidFill>
                  <a:schemeClr val="tx1"/>
                </a:solidFill>
              </a:rPr>
              <a:t>Model </a:t>
            </a:r>
            <a:r>
              <a:rPr lang="en-US" sz="2400" b="0" dirty="0" smtClean="0">
                <a:solidFill>
                  <a:schemeClr val="tx1"/>
                </a:solidFill>
              </a:rPr>
              <a:t>#</a:t>
            </a:r>
            <a:r>
              <a:rPr lang="en-US" sz="2400" b="0" dirty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no Glucagon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sz="2400" b="0" dirty="0">
              <a:solidFill>
                <a:schemeClr val="tx1"/>
              </a:solidFill>
            </a:endParaRPr>
          </a:p>
          <a:p>
            <a:r>
              <a:rPr lang="en-US" sz="2400" b="0" dirty="0" smtClean="0">
                <a:solidFill>
                  <a:schemeClr val="tx1"/>
                </a:solidFill>
              </a:rPr>
              <a:t>a</a:t>
            </a:r>
            <a:r>
              <a:rPr lang="en-US" sz="2400" b="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= </a:t>
            </a:r>
            <a:r>
              <a:rPr lang="en-US" sz="2400" b="0" dirty="0" smtClean="0">
                <a:solidFill>
                  <a:schemeClr val="tx1"/>
                </a:solidFill>
              </a:rPr>
              <a:t>-5.61</a:t>
            </a:r>
            <a:endParaRPr lang="en-US" sz="2400" b="0" dirty="0">
              <a:solidFill>
                <a:schemeClr val="tx1"/>
              </a:solidFill>
            </a:endParaRPr>
          </a:p>
          <a:p>
            <a:r>
              <a:rPr lang="en-US" sz="2400" b="0" dirty="0">
                <a:solidFill>
                  <a:schemeClr val="tx1"/>
                </a:solidFill>
              </a:rPr>
              <a:t>b</a:t>
            </a:r>
            <a:r>
              <a:rPr lang="en-US" sz="2400" b="0" baseline="-25000" dirty="0">
                <a:solidFill>
                  <a:schemeClr val="tx1"/>
                </a:solidFill>
              </a:rPr>
              <a:t>1</a:t>
            </a:r>
            <a:r>
              <a:rPr lang="en-US" sz="2400" b="0" dirty="0">
                <a:solidFill>
                  <a:schemeClr val="tx1"/>
                </a:solidFill>
              </a:rPr>
              <a:t> =  </a:t>
            </a:r>
            <a:r>
              <a:rPr lang="en-US" sz="2400" b="0" dirty="0" smtClean="0">
                <a:solidFill>
                  <a:schemeClr val="tx1"/>
                </a:solidFill>
              </a:rPr>
              <a:t>3.59</a:t>
            </a:r>
            <a:endParaRPr lang="en-US" sz="2400" b="0" dirty="0">
              <a:solidFill>
                <a:schemeClr val="tx1"/>
              </a:solidFill>
            </a:endParaRPr>
          </a:p>
          <a:p>
            <a:r>
              <a:rPr lang="en-US" sz="2400" b="0" dirty="0">
                <a:solidFill>
                  <a:schemeClr val="tx1"/>
                </a:solidFill>
              </a:rPr>
              <a:t>b</a:t>
            </a:r>
            <a:r>
              <a:rPr lang="en-US" sz="2400" b="0" baseline="-25000" dirty="0">
                <a:solidFill>
                  <a:schemeClr val="tx1"/>
                </a:solidFill>
              </a:rPr>
              <a:t>2</a:t>
            </a:r>
            <a:r>
              <a:rPr lang="en-US" sz="2400" b="0" dirty="0">
                <a:solidFill>
                  <a:schemeClr val="tx1"/>
                </a:solidFill>
              </a:rPr>
              <a:t> = </a:t>
            </a:r>
            <a:r>
              <a:rPr lang="en-US" sz="2400" b="0" dirty="0" smtClean="0">
                <a:solidFill>
                  <a:schemeClr val="tx1"/>
                </a:solidFill>
              </a:rPr>
              <a:t>-10.59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sz="2400" b="0" dirty="0" smtClean="0">
              <a:solidFill>
                <a:schemeClr val="tx1"/>
              </a:solidFill>
            </a:endParaRPr>
          </a:p>
          <a:p>
            <a:r>
              <a:rPr lang="en-US" sz="2400" b="0" dirty="0" smtClean="0">
                <a:solidFill>
                  <a:schemeClr val="tx1"/>
                </a:solidFill>
              </a:rPr>
              <a:t>Sum </a:t>
            </a:r>
            <a:r>
              <a:rPr lang="en-US" sz="2400" b="0" dirty="0" err="1" smtClean="0">
                <a:solidFill>
                  <a:schemeClr val="tx1"/>
                </a:solidFill>
              </a:rPr>
              <a:t>Sqs</a:t>
            </a:r>
            <a:r>
              <a:rPr lang="en-US" sz="2400" b="0" dirty="0" smtClean="0">
                <a:solidFill>
                  <a:schemeClr val="tx1"/>
                </a:solidFill>
              </a:rPr>
              <a:t> = 748.3</a:t>
            </a:r>
            <a:endParaRPr lang="en-US" sz="24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632450"/>
              </p:ext>
            </p:extLst>
          </p:nvPr>
        </p:nvGraphicFramePr>
        <p:xfrm>
          <a:off x="4572000" y="3943350"/>
          <a:ext cx="4105275" cy="269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304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NIDD – FND2, CI=74.77</a:t>
            </a:r>
            <a:endParaRPr lang="en-US" dirty="0"/>
          </a:p>
        </p:txBody>
      </p:sp>
      <p:graphicFrame>
        <p:nvGraphicFramePr>
          <p:cNvPr id="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987052"/>
              </p:ext>
            </p:extLst>
          </p:nvPr>
        </p:nvGraphicFramePr>
        <p:xfrm>
          <a:off x="762000" y="1447800"/>
          <a:ext cx="7531100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2" name="Worksheet" r:id="rId3" imgW="4505172" imgH="1990858" progId="Excel.Sheet.8">
                  <p:embed/>
                </p:oleObj>
              </mc:Choice>
              <mc:Fallback>
                <p:oleObj name="Worksheet" r:id="rId3" imgW="4505172" imgH="19908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7531100" cy="350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90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114800"/>
            <a:ext cx="3886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Ackerman Model #1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a</a:t>
            </a:r>
            <a:r>
              <a:rPr lang="en-US" sz="2000" b="0" baseline="-25000" dirty="0">
                <a:solidFill>
                  <a:schemeClr val="tx1"/>
                </a:solidFill>
              </a:rPr>
              <a:t>1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45.45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a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-66.09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1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32.29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-46.93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 = </a:t>
            </a:r>
            <a:r>
              <a:rPr lang="en-US" sz="2000" b="0" dirty="0" smtClean="0">
                <a:solidFill>
                  <a:schemeClr val="tx1"/>
                </a:solidFill>
              </a:rPr>
              <a:t>158.08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154564"/>
              </p:ext>
            </p:extLst>
          </p:nvPr>
        </p:nvGraphicFramePr>
        <p:xfrm>
          <a:off x="2209800" y="838200"/>
          <a:ext cx="44577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68402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NIDD – </a:t>
            </a:r>
            <a:r>
              <a:rPr lang="en-US" dirty="0" smtClean="0"/>
              <a:t>FND2, CI=74.77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518749"/>
              </p:ext>
            </p:extLst>
          </p:nvPr>
        </p:nvGraphicFramePr>
        <p:xfrm>
          <a:off x="4114800" y="4173639"/>
          <a:ext cx="2819399" cy="1188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9" name="Equation" r:id="rId4" imgW="1193760" imgH="698400" progId="Equation.3">
                  <p:embed/>
                </p:oleObj>
              </mc:Choice>
              <mc:Fallback>
                <p:oleObj name="Equation" r:id="rId4" imgW="119376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173639"/>
                        <a:ext cx="2819399" cy="118893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38600" y="5543118"/>
            <a:ext cx="4953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Sum </a:t>
            </a:r>
            <a:r>
              <a:rPr lang="en-US" sz="2000" b="0" dirty="0" err="1">
                <a:solidFill>
                  <a:schemeClr val="tx1"/>
                </a:solidFill>
              </a:rPr>
              <a:t>Sqs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2,449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Real  : </a:t>
            </a:r>
            <a:r>
              <a:rPr lang="en-US" sz="2000" b="0" dirty="0" smtClean="0">
                <a:solidFill>
                  <a:schemeClr val="tx1"/>
                </a:solidFill>
              </a:rPr>
              <a:t>-23.5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 err="1">
                <a:solidFill>
                  <a:schemeClr val="tx1"/>
                </a:solidFill>
              </a:rPr>
              <a:t>Imag</a:t>
            </a:r>
            <a:r>
              <a:rPr lang="en-US" sz="2000" b="0" dirty="0">
                <a:solidFill>
                  <a:schemeClr val="tx1"/>
                </a:solidFill>
              </a:rPr>
              <a:t> : </a:t>
            </a:r>
            <a:r>
              <a:rPr lang="en-US" sz="2000" b="0" dirty="0" smtClean="0">
                <a:solidFill>
                  <a:schemeClr val="tx1"/>
                </a:solidFill>
              </a:rPr>
              <a:t>39.8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9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52400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NIDD – FND2, CI=74.77</a:t>
            </a:r>
          </a:p>
          <a:p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283618"/>
              </p:ext>
            </p:extLst>
          </p:nvPr>
        </p:nvGraphicFramePr>
        <p:xfrm>
          <a:off x="1530531" y="833713"/>
          <a:ext cx="5534025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824014"/>
              </p:ext>
            </p:extLst>
          </p:nvPr>
        </p:nvGraphicFramePr>
        <p:xfrm>
          <a:off x="4267200" y="3962400"/>
          <a:ext cx="4038600" cy="2589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962400"/>
            <a:ext cx="3352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M/G Model </a:t>
            </a:r>
            <a:r>
              <a:rPr lang="en-US" sz="2000" b="0" dirty="0" smtClean="0">
                <a:solidFill>
                  <a:schemeClr val="tx1"/>
                </a:solidFill>
              </a:rPr>
              <a:t>#2 </a:t>
            </a:r>
            <a:r>
              <a:rPr lang="en-US" sz="2000" b="0" dirty="0">
                <a:solidFill>
                  <a:schemeClr val="tx1"/>
                </a:solidFill>
              </a:rPr>
              <a:t>no Glucagon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a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-4.157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1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6.691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-11.565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Sum </a:t>
            </a:r>
            <a:r>
              <a:rPr lang="en-US" sz="2000" b="0" dirty="0" err="1">
                <a:solidFill>
                  <a:schemeClr val="tx1"/>
                </a:solidFill>
              </a:rPr>
              <a:t>Sqs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275.5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92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8001000" cy="419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Flat (patient KC : CI=11.45)</a:t>
            </a:r>
            <a:endParaRPr lang="en-US" dirty="0"/>
          </a:p>
        </p:txBody>
      </p:sp>
      <p:graphicFrame>
        <p:nvGraphicFramePr>
          <p:cNvPr id="7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474818"/>
              </p:ext>
            </p:extLst>
          </p:nvPr>
        </p:nvGraphicFramePr>
        <p:xfrm>
          <a:off x="762000" y="1524000"/>
          <a:ext cx="7531100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54" name="Worksheet" r:id="rId3" imgW="4505172" imgH="1990858" progId="Excel.Sheet.8">
                  <p:embed/>
                </p:oleObj>
              </mc:Choice>
              <mc:Fallback>
                <p:oleObj name="Worksheet" r:id="rId3" imgW="4505172" imgH="199085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7531100" cy="350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8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Flat (patient KC : CI=11.45)</a:t>
            </a:r>
          </a:p>
          <a:p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648704"/>
              </p:ext>
            </p:extLst>
          </p:nvPr>
        </p:nvGraphicFramePr>
        <p:xfrm>
          <a:off x="1981200" y="1295401"/>
          <a:ext cx="5181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346323"/>
              </p:ext>
            </p:extLst>
          </p:nvPr>
        </p:nvGraphicFramePr>
        <p:xfrm>
          <a:off x="4191000" y="4246233"/>
          <a:ext cx="2819399" cy="1188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4" name="Equation" r:id="rId4" imgW="1193760" imgH="698400" progId="Equation.3">
                  <p:embed/>
                </p:oleObj>
              </mc:Choice>
              <mc:Fallback>
                <p:oleObj name="Equation" r:id="rId4" imgW="119376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246233"/>
                        <a:ext cx="2819399" cy="1188936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191000"/>
            <a:ext cx="365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Ackerman Model #1</a:t>
            </a:r>
          </a:p>
          <a:p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a</a:t>
            </a:r>
            <a:r>
              <a:rPr lang="en-US" sz="2000" b="0" baseline="-25000" dirty="0">
                <a:solidFill>
                  <a:schemeClr val="tx1"/>
                </a:solidFill>
              </a:rPr>
              <a:t>1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-6.163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a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-3.959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1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1.900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0.091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B = </a:t>
            </a:r>
            <a:r>
              <a:rPr lang="en-US" sz="2000" b="0" dirty="0" smtClean="0">
                <a:solidFill>
                  <a:schemeClr val="tx1"/>
                </a:solidFill>
              </a:rPr>
              <a:t>3810.8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528191"/>
            <a:ext cx="388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tx1"/>
                </a:solidFill>
              </a:rPr>
              <a:t>Sum </a:t>
            </a:r>
            <a:r>
              <a:rPr lang="en-US" sz="2000" b="0" dirty="0" err="1">
                <a:solidFill>
                  <a:schemeClr val="tx1"/>
                </a:solidFill>
              </a:rPr>
              <a:t>Sqs</a:t>
            </a:r>
            <a:r>
              <a:rPr lang="en-US" sz="2000" b="0" dirty="0">
                <a:solidFill>
                  <a:schemeClr val="tx1"/>
                </a:solidFill>
              </a:rPr>
              <a:t> = </a:t>
            </a:r>
            <a:r>
              <a:rPr lang="en-US" sz="2000" b="0" dirty="0" smtClean="0">
                <a:solidFill>
                  <a:schemeClr val="tx1"/>
                </a:solidFill>
              </a:rPr>
              <a:t>1889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>
                <a:solidFill>
                  <a:schemeClr val="tx1"/>
                </a:solidFill>
              </a:rPr>
              <a:t>Real  : </a:t>
            </a:r>
            <a:r>
              <a:rPr lang="en-US" sz="2000" b="0" dirty="0" smtClean="0">
                <a:solidFill>
                  <a:schemeClr val="tx1"/>
                </a:solidFill>
              </a:rPr>
              <a:t>0.0457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 err="1">
                <a:solidFill>
                  <a:schemeClr val="tx1"/>
                </a:solidFill>
              </a:rPr>
              <a:t>Imag</a:t>
            </a:r>
            <a:r>
              <a:rPr lang="en-US" sz="2000" b="0" dirty="0">
                <a:solidFill>
                  <a:schemeClr val="tx1"/>
                </a:solidFill>
              </a:rPr>
              <a:t> : </a:t>
            </a:r>
            <a:r>
              <a:rPr lang="en-US" sz="2000" b="0" dirty="0" smtClean="0">
                <a:solidFill>
                  <a:schemeClr val="tx1"/>
                </a:solidFill>
              </a:rPr>
              <a:t>2.738</a:t>
            </a:r>
            <a:endParaRPr lang="en-US" sz="20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5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0080" y="3886200"/>
            <a:ext cx="3322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chemeClr val="tx1"/>
                </a:solidFill>
              </a:rPr>
              <a:t>M/G Model #2, no glucagon</a:t>
            </a:r>
          </a:p>
          <a:p>
            <a:r>
              <a:rPr lang="en-US" sz="2000" b="0" dirty="0" smtClean="0">
                <a:solidFill>
                  <a:schemeClr val="tx1"/>
                </a:solidFill>
              </a:rPr>
              <a:t>Sum </a:t>
            </a:r>
            <a:r>
              <a:rPr lang="en-US" sz="2000" b="0" dirty="0" err="1" smtClean="0">
                <a:solidFill>
                  <a:schemeClr val="tx1"/>
                </a:solidFill>
              </a:rPr>
              <a:t>Sqs</a:t>
            </a:r>
            <a:r>
              <a:rPr lang="en-US" sz="2000" b="0" dirty="0" smtClean="0">
                <a:solidFill>
                  <a:schemeClr val="tx1"/>
                </a:solidFill>
              </a:rPr>
              <a:t> = 663.2</a:t>
            </a:r>
          </a:p>
          <a:p>
            <a:r>
              <a:rPr lang="en-US" sz="2000" b="0" dirty="0" smtClean="0">
                <a:solidFill>
                  <a:schemeClr val="tx1"/>
                </a:solidFill>
              </a:rPr>
              <a:t>a</a:t>
            </a:r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₂</a:t>
            </a:r>
            <a:r>
              <a:rPr lang="en-US" sz="2000" b="0" dirty="0" smtClean="0">
                <a:solidFill>
                  <a:schemeClr val="tx1"/>
                </a:solidFill>
              </a:rPr>
              <a:t> =  -4.15</a:t>
            </a:r>
          </a:p>
          <a:p>
            <a:r>
              <a:rPr lang="en-US" sz="2000" b="0" dirty="0" smtClean="0">
                <a:solidFill>
                  <a:schemeClr val="tx1"/>
                </a:solidFill>
              </a:rPr>
              <a:t>b</a:t>
            </a:r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₁</a:t>
            </a:r>
            <a:r>
              <a:rPr lang="en-US" sz="2000" b="0" dirty="0" smtClean="0">
                <a:solidFill>
                  <a:schemeClr val="tx1"/>
                </a:solidFill>
              </a:rPr>
              <a:t> = 20.31</a:t>
            </a:r>
          </a:p>
          <a:p>
            <a:r>
              <a:rPr lang="en-US" sz="2000" b="0" dirty="0" smtClean="0">
                <a:solidFill>
                  <a:schemeClr val="tx1"/>
                </a:solidFill>
              </a:rPr>
              <a:t>b</a:t>
            </a:r>
            <a:r>
              <a:rPr lang="en-US" sz="2000" b="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₂</a:t>
            </a:r>
            <a:r>
              <a:rPr lang="en-US" sz="2000" b="0" dirty="0" smtClean="0">
                <a:solidFill>
                  <a:schemeClr val="tx1"/>
                </a:solidFill>
              </a:rPr>
              <a:t> = -3.24</a:t>
            </a:r>
          </a:p>
          <a:p>
            <a:r>
              <a:rPr lang="en-US" sz="2000" b="0" dirty="0" smtClean="0">
                <a:solidFill>
                  <a:schemeClr val="tx1"/>
                </a:solidFill>
              </a:rPr>
              <a:t>Real  : -1.62</a:t>
            </a:r>
          </a:p>
          <a:p>
            <a:r>
              <a:rPr lang="en-US" sz="2000" b="0" dirty="0" err="1" smtClean="0">
                <a:solidFill>
                  <a:schemeClr val="tx1"/>
                </a:solidFill>
              </a:rPr>
              <a:t>Imag</a:t>
            </a:r>
            <a:r>
              <a:rPr lang="en-US" sz="2000" b="0" dirty="0" smtClean="0">
                <a:solidFill>
                  <a:schemeClr val="tx1"/>
                </a:solidFill>
              </a:rPr>
              <a:t> : 9.04</a:t>
            </a:r>
            <a:endParaRPr lang="en-US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918321"/>
              </p:ext>
            </p:extLst>
          </p:nvPr>
        </p:nvGraphicFramePr>
        <p:xfrm>
          <a:off x="1371600" y="748471"/>
          <a:ext cx="5867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158680"/>
              </p:ext>
            </p:extLst>
          </p:nvPr>
        </p:nvGraphicFramePr>
        <p:xfrm>
          <a:off x="4279174" y="3955635"/>
          <a:ext cx="4105275" cy="2525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90600" y="-42379"/>
            <a:ext cx="701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Flat (patient KC : CI=11.45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70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Non-linear least squares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447800" y="1676400"/>
          <a:ext cx="66294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50" name="Equation" r:id="rId3" imgW="2247840" imgH="228600" progId="Equation.COEE2">
                  <p:embed/>
                </p:oleObj>
              </mc:Choice>
              <mc:Fallback>
                <p:oleObj name="Equation" r:id="rId3" imgW="2247840" imgH="228600" progId="Equation.COEE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66294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09600" y="2438400"/>
          <a:ext cx="52578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51" name="Chart" r:id="rId5" imgW="4671000" imgH="3101400" progId="QuattroPro.Chart.7">
                  <p:embed/>
                </p:oleObj>
              </mc:Choice>
              <mc:Fallback>
                <p:oleObj name="Chart" r:id="rId5" imgW="4671000" imgH="3101400" progId="QuattroPro.Chart.7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52578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6248400" y="2590800"/>
            <a:ext cx="27273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chemeClr val="tx1"/>
                </a:solidFill>
              </a:rPr>
              <a:t>Initial Values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1</a:t>
            </a:r>
            <a:r>
              <a:rPr lang="en-US" altLang="en-US" sz="2800" b="0">
                <a:solidFill>
                  <a:schemeClr val="tx1"/>
                </a:solidFill>
              </a:rPr>
              <a:t> =   80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2</a:t>
            </a:r>
            <a:r>
              <a:rPr lang="en-US" altLang="en-US" sz="2800" b="0">
                <a:solidFill>
                  <a:schemeClr val="tx1"/>
                </a:solidFill>
              </a:rPr>
              <a:t> = 100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3</a:t>
            </a:r>
            <a:r>
              <a:rPr lang="en-US" altLang="en-US" sz="2800" b="0">
                <a:solidFill>
                  <a:schemeClr val="tx1"/>
                </a:solidFill>
              </a:rPr>
              <a:t> =     0.01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4</a:t>
            </a:r>
            <a:r>
              <a:rPr lang="en-US" altLang="en-US" sz="2800" b="0">
                <a:solidFill>
                  <a:schemeClr val="tx1"/>
                </a:solidFill>
              </a:rPr>
              <a:t> =     0.05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5</a:t>
            </a:r>
            <a:r>
              <a:rPr lang="en-US" altLang="en-US" sz="2800" b="0">
                <a:solidFill>
                  <a:schemeClr val="tx1"/>
                </a:solidFill>
              </a:rPr>
              <a:t> =     0.01</a:t>
            </a:r>
          </a:p>
          <a:p>
            <a:endParaRPr lang="en-US" altLang="en-US" sz="2800" b="0">
              <a:solidFill>
                <a:schemeClr val="tx1"/>
              </a:solidFill>
            </a:endParaRPr>
          </a:p>
          <a:p>
            <a:r>
              <a:rPr lang="en-US" altLang="en-US" sz="2800" b="0">
                <a:solidFill>
                  <a:schemeClr val="tx1"/>
                </a:solidFill>
              </a:rPr>
              <a:t>Sum Sqs=4,662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524000"/>
          </a:xfrm>
        </p:spPr>
        <p:txBody>
          <a:bodyPr/>
          <a:lstStyle/>
          <a:p>
            <a:r>
              <a:rPr lang="en-US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Requirements for OGTT Model</a:t>
            </a:r>
            <a:endParaRPr lang="en-US" altLang="en-US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5720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It is clinically based (i.e. be applied to clinical data).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It has statistically significant parameters.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It should be both numerically and visually a good fit.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It has statistically significant variations among various disease states.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The number of parameters should be as small as possible.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FF3300"/>
                </a:solidFill>
                <a:latin typeface="Arial" panose="020B0604020202020204" pitchFamily="34" charset="0"/>
              </a:rPr>
              <a:t>Non-linear least squares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447800" y="1676400"/>
          <a:ext cx="66294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76" name="Equation" r:id="rId3" imgW="2247840" imgH="228600" progId="Equation.COEE2">
                  <p:embed/>
                </p:oleObj>
              </mc:Choice>
              <mc:Fallback>
                <p:oleObj name="Equation" r:id="rId3" imgW="2247840" imgH="228600" progId="Equation.COEE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662940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248400" y="2590800"/>
            <a:ext cx="27273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chemeClr val="tx1"/>
                </a:solidFill>
              </a:rPr>
              <a:t>Final Values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1</a:t>
            </a:r>
            <a:r>
              <a:rPr lang="en-US" altLang="en-US" sz="2800" b="0">
                <a:solidFill>
                  <a:schemeClr val="tx1"/>
                </a:solidFill>
              </a:rPr>
              <a:t> =   84.2787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2</a:t>
            </a:r>
            <a:r>
              <a:rPr lang="en-US" altLang="en-US" sz="2800" b="0">
                <a:solidFill>
                  <a:schemeClr val="tx1"/>
                </a:solidFill>
              </a:rPr>
              <a:t> = 118.9521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3</a:t>
            </a:r>
            <a:r>
              <a:rPr lang="en-US" altLang="en-US" sz="2800" b="0">
                <a:solidFill>
                  <a:schemeClr val="tx1"/>
                </a:solidFill>
              </a:rPr>
              <a:t> =     0.0182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4</a:t>
            </a:r>
            <a:r>
              <a:rPr lang="en-US" altLang="en-US" sz="2800" b="0">
                <a:solidFill>
                  <a:schemeClr val="tx1"/>
                </a:solidFill>
              </a:rPr>
              <a:t> =     0.0392</a:t>
            </a:r>
          </a:p>
          <a:p>
            <a:r>
              <a:rPr lang="en-US" altLang="en-US" sz="2800" b="0">
                <a:solidFill>
                  <a:schemeClr val="tx1"/>
                </a:solidFill>
              </a:rPr>
              <a:t>c</a:t>
            </a:r>
            <a:r>
              <a:rPr lang="en-US" altLang="en-US" sz="2800" b="0" baseline="-25000">
                <a:solidFill>
                  <a:schemeClr val="tx1"/>
                </a:solidFill>
              </a:rPr>
              <a:t>5</a:t>
            </a:r>
            <a:r>
              <a:rPr lang="en-US" altLang="en-US" sz="2800" b="0">
                <a:solidFill>
                  <a:schemeClr val="tx1"/>
                </a:solidFill>
              </a:rPr>
              <a:t> =    -0.0299</a:t>
            </a:r>
          </a:p>
          <a:p>
            <a:endParaRPr lang="en-US" altLang="en-US" sz="2800" b="0">
              <a:solidFill>
                <a:schemeClr val="tx1"/>
              </a:solidFill>
            </a:endParaRPr>
          </a:p>
          <a:p>
            <a:r>
              <a:rPr lang="en-US" altLang="en-US" sz="2800" b="0">
                <a:solidFill>
                  <a:schemeClr val="tx1"/>
                </a:solidFill>
              </a:rPr>
              <a:t>Sum Sqs=1,715</a:t>
            </a: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739490"/>
              </p:ext>
            </p:extLst>
          </p:nvPr>
        </p:nvGraphicFramePr>
        <p:xfrm>
          <a:off x="381000" y="2895600"/>
          <a:ext cx="5815013" cy="386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77" name="Chart" r:id="rId5" imgW="4671000" imgH="3101400" progId="QuattroPro.Chart.7">
                  <p:embed/>
                </p:oleObj>
              </mc:Choice>
              <mc:Fallback>
                <p:oleObj name="Chart" r:id="rId5" imgW="4671000" imgH="3101400" progId="QuattroPro.Chart.7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95600"/>
                        <a:ext cx="5815013" cy="386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66206" y="209491"/>
            <a:ext cx="771579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Roots of the polynomial for females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398926"/>
              </p:ext>
            </p:extLst>
          </p:nvPr>
        </p:nvGraphicFramePr>
        <p:xfrm>
          <a:off x="990600" y="2590800"/>
          <a:ext cx="6937376" cy="3867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96333"/>
              </p:ext>
            </p:extLst>
          </p:nvPr>
        </p:nvGraphicFramePr>
        <p:xfrm>
          <a:off x="1371599" y="736600"/>
          <a:ext cx="6324601" cy="170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28"/>
                <a:gridCol w="1897380"/>
                <a:gridCol w="1502093"/>
              </a:tblGrid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Patient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Imaginary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Flat (n = 11)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8.592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-2.223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(n = 9)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5.531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-2.979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Diabetic (n = 10)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4.064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-4.763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Obese (n = 8)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6.502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-1.412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8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04800"/>
            <a:ext cx="84963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Results for females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" y="1219200"/>
            <a:ext cx="84582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Imaginary Term (for 3 groups)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/>
                </a:solidFill>
              </a:rPr>
              <a:t>ANOVA			p = 2.54 x 10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-8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 err="1" smtClean="0">
                <a:solidFill>
                  <a:schemeClr val="tx1"/>
                </a:solidFill>
              </a:rPr>
              <a:t>Kruskal</a:t>
            </a:r>
            <a:r>
              <a:rPr lang="en-US" sz="2800" b="0" dirty="0" smtClean="0">
                <a:solidFill>
                  <a:schemeClr val="tx1"/>
                </a:solidFill>
              </a:rPr>
              <a:t>-Wallis	p = 1.71 x 10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-3</a:t>
            </a:r>
            <a:endParaRPr lang="en-US" sz="2800" b="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Real </a:t>
            </a:r>
            <a:r>
              <a:rPr lang="en-US" sz="3600" dirty="0">
                <a:solidFill>
                  <a:schemeClr val="tx1"/>
                </a:solidFill>
              </a:rPr>
              <a:t>Term (for 3 groups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ANOVA			p = </a:t>
            </a:r>
            <a:r>
              <a:rPr lang="en-US" sz="2800" b="0" dirty="0" smtClean="0">
                <a:solidFill>
                  <a:schemeClr val="tx1"/>
                </a:solidFill>
              </a:rPr>
              <a:t>0.0434</a:t>
            </a:r>
            <a:endParaRPr lang="en-US" sz="2800" b="0" baseline="30000" dirty="0">
              <a:solidFill>
                <a:schemeClr val="tx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 err="1">
                <a:solidFill>
                  <a:schemeClr val="tx1"/>
                </a:solidFill>
              </a:rPr>
              <a:t>Kruskal</a:t>
            </a:r>
            <a:r>
              <a:rPr lang="en-US" sz="2800" b="0" dirty="0">
                <a:solidFill>
                  <a:schemeClr val="tx1"/>
                </a:solidFill>
              </a:rPr>
              <a:t>-Wallis	</a:t>
            </a:r>
            <a:r>
              <a:rPr lang="en-US" sz="2800" b="0" dirty="0" smtClean="0">
                <a:solidFill>
                  <a:schemeClr val="tx1"/>
                </a:solidFill>
              </a:rPr>
              <a:t>p </a:t>
            </a:r>
            <a:r>
              <a:rPr lang="en-US" sz="2800" b="0" dirty="0">
                <a:solidFill>
                  <a:schemeClr val="tx1"/>
                </a:solidFill>
              </a:rPr>
              <a:t>= </a:t>
            </a:r>
            <a:r>
              <a:rPr lang="en-US" sz="2800" b="0" dirty="0" smtClean="0">
                <a:solidFill>
                  <a:schemeClr val="tx1"/>
                </a:solidFill>
              </a:rPr>
              <a:t>2.54 x 10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-3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Note:		using t-test - obese </a:t>
            </a:r>
            <a:r>
              <a:rPr lang="en-US" sz="2800" dirty="0">
                <a:solidFill>
                  <a:schemeClr val="tx1"/>
                </a:solidFill>
              </a:rPr>
              <a:t>not different from </a:t>
            </a:r>
            <a:r>
              <a:rPr lang="en-US" sz="2800" dirty="0" smtClean="0">
                <a:solidFill>
                  <a:schemeClr val="tx1"/>
                </a:solidFill>
              </a:rPr>
              <a:t>		normal for either term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284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66206" y="209491"/>
            <a:ext cx="771579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Roots of the polynomial for males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20049"/>
              </p:ext>
            </p:extLst>
          </p:nvPr>
        </p:nvGraphicFramePr>
        <p:xfrm>
          <a:off x="1371599" y="736600"/>
          <a:ext cx="6324601" cy="136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5128"/>
                <a:gridCol w="1897380"/>
                <a:gridCol w="1502093"/>
              </a:tblGrid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Patient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Imaginary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Flat (n = 16)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8.261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-1.867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 (n = 12)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10.821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-4.345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Diabetic (n = 9)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3.134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-2.803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3687948"/>
              </p:ext>
            </p:extLst>
          </p:nvPr>
        </p:nvGraphicFramePr>
        <p:xfrm>
          <a:off x="1259680" y="2438400"/>
          <a:ext cx="6548438" cy="3942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95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Results for males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12966"/>
            <a:ext cx="84582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Imaginary Term (for 3 groups)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 smtClean="0">
                <a:solidFill>
                  <a:schemeClr val="tx1"/>
                </a:solidFill>
              </a:rPr>
              <a:t>ANOVA			p = 3.69 x 10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-9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endParaRPr lang="en-US" sz="2800" b="0" baseline="300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</a:rPr>
              <a:t>Real </a:t>
            </a:r>
            <a:r>
              <a:rPr lang="en-US" sz="3600" dirty="0">
                <a:solidFill>
                  <a:schemeClr val="tx1"/>
                </a:solidFill>
              </a:rPr>
              <a:t>Term (for 3 groups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ANOVA			p = </a:t>
            </a:r>
            <a:r>
              <a:rPr lang="en-US" sz="2800" b="0" dirty="0" smtClean="0">
                <a:solidFill>
                  <a:schemeClr val="tx1"/>
                </a:solidFill>
              </a:rPr>
              <a:t>0.0173</a:t>
            </a:r>
            <a:endParaRPr lang="en-US" sz="2800" b="0" baseline="300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Note:		</a:t>
            </a:r>
            <a:r>
              <a:rPr lang="en-US" sz="2400" dirty="0" smtClean="0">
                <a:solidFill>
                  <a:schemeClr val="tx1"/>
                </a:solidFill>
              </a:rPr>
              <a:t>using t-test – male vs. female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	normal - imaginary terms higher in male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	diabetics - real terms were lower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4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1430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Statistical Significance of Parameters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higher in female obese p = 0.0096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b</a:t>
            </a:r>
            <a:r>
              <a:rPr lang="en-US" sz="3200" baseline="-25000" dirty="0" smtClean="0">
                <a:solidFill>
                  <a:schemeClr val="tx1"/>
                </a:solidFill>
              </a:rPr>
              <a:t>1</a:t>
            </a:r>
            <a:r>
              <a:rPr lang="en-US" sz="3200" dirty="0" smtClean="0">
                <a:solidFill>
                  <a:schemeClr val="tx1"/>
                </a:solidFill>
              </a:rPr>
              <a:t> higher in female obese p = 0.034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b</a:t>
            </a:r>
            <a:r>
              <a:rPr lang="en-US" sz="3200" baseline="-25000" dirty="0" smtClean="0">
                <a:solidFill>
                  <a:schemeClr val="tx1"/>
                </a:solidFill>
              </a:rPr>
              <a:t>2 </a:t>
            </a:r>
            <a:r>
              <a:rPr lang="en-US" sz="3200" dirty="0" smtClean="0">
                <a:solidFill>
                  <a:schemeClr val="tx1"/>
                </a:solidFill>
              </a:rPr>
              <a:t>slightly higher p = 0.129 for obese</a:t>
            </a:r>
            <a:r>
              <a:rPr lang="en-US" sz="3200" baseline="-250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886200"/>
            <a:ext cx="838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b</a:t>
            </a:r>
            <a:r>
              <a:rPr lang="en-US" sz="3200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was most different of the parameters in the 3 groups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p</a:t>
            </a:r>
            <a:r>
              <a:rPr lang="en-US" sz="3200" dirty="0" smtClean="0">
                <a:solidFill>
                  <a:schemeClr val="tx1"/>
                </a:solidFill>
              </a:rPr>
              <a:t> = 0.0173 for males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p = 0.0152 for females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09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FF3300"/>
                </a:solidFill>
                <a:latin typeface="Arial" panose="020B0604020202020204" pitchFamily="34" charset="0"/>
              </a:rPr>
              <a:t>Statistical Significance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676400" y="1371600"/>
            <a:ext cx="57515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0">
                <a:solidFill>
                  <a:schemeClr val="tx1"/>
                </a:solidFill>
              </a:rPr>
              <a:t>t-test for each parameter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7533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chemeClr val="tx1"/>
                </a:solidFill>
              </a:rPr>
              <a:t>Step-up regression</a:t>
            </a:r>
            <a:r>
              <a:rPr lang="en-US" altLang="en-US" sz="3600" b="0">
                <a:solidFill>
                  <a:schemeClr val="tx1"/>
                </a:solidFill>
              </a:rPr>
              <a:t>:</a:t>
            </a:r>
          </a:p>
          <a:p>
            <a:r>
              <a:rPr lang="en-US" altLang="en-US" sz="3600" b="0">
                <a:solidFill>
                  <a:schemeClr val="tx1"/>
                </a:solidFill>
              </a:rPr>
              <a:t>	Each variable added is tested for</a:t>
            </a:r>
          </a:p>
          <a:p>
            <a:r>
              <a:rPr lang="en-US" altLang="en-US" sz="3600" b="0">
                <a:solidFill>
                  <a:schemeClr val="tx1"/>
                </a:solidFill>
              </a:rPr>
              <a:t>	significance to the model</a:t>
            </a:r>
            <a:endParaRPr lang="en-US" altLang="en-US" b="0"/>
          </a:p>
        </p:txBody>
      </p:sp>
      <p:sp>
        <p:nvSpPr>
          <p:cNvPr id="2" name="TextBox 1"/>
          <p:cNvSpPr txBox="1"/>
          <p:nvPr/>
        </p:nvSpPr>
        <p:spPr>
          <a:xfrm>
            <a:off x="6324600" y="217805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Gauss’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Criterion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019298"/>
              </p:ext>
            </p:extLst>
          </p:nvPr>
        </p:nvGraphicFramePr>
        <p:xfrm>
          <a:off x="2286000" y="2276475"/>
          <a:ext cx="3581400" cy="2623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64" name="Equation" r:id="rId3" imgW="1282680" imgH="939600" progId="Equation.3">
                  <p:embed/>
                </p:oleObj>
              </mc:Choice>
              <mc:Fallback>
                <p:oleObj name="Equation" r:id="rId3" imgW="128268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2276475"/>
                        <a:ext cx="3581400" cy="2623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4543"/>
            <a:ext cx="8610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Dedicated to Prof. Horace F. Martin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57</a:t>
            </a:fld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799344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B.S.		- Providence College 1953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M.S.   	- University of Rhode Island 1955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Ph.D. 	- Boston University 1961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M.D.   	- Brown University 1975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J.D.    	- S. New England Sch. of Law 1990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M.P.H. 	- McGill University 2000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066799"/>
            <a:ext cx="1714258" cy="23417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2800" y="3366254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1931-2010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9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143000"/>
          </a:xfrm>
        </p:spPr>
        <p:txBody>
          <a:bodyPr/>
          <a:lstStyle/>
          <a:p>
            <a:r>
              <a:rPr lang="en-US" altLang="en-US" sz="4800" dirty="0">
                <a:solidFill>
                  <a:srgbClr val="FF3300"/>
                </a:solidFill>
                <a:latin typeface="Arial" panose="020B0604020202020204" pitchFamily="34" charset="0"/>
              </a:rPr>
              <a:t>Thank You</a:t>
            </a:r>
            <a:br>
              <a:rPr lang="en-US" altLang="en-US" sz="4800" dirty="0">
                <a:solidFill>
                  <a:srgbClr val="FF3300"/>
                </a:solidFill>
                <a:latin typeface="Arial" panose="020B0604020202020204" pitchFamily="34" charset="0"/>
              </a:rPr>
            </a:br>
            <a:r>
              <a:rPr lang="en-US" altLang="en-US" sz="4800" dirty="0">
                <a:solidFill>
                  <a:srgbClr val="FF3300"/>
                </a:solidFill>
                <a:latin typeface="Arial" panose="020B0604020202020204" pitchFamily="34" charset="0"/>
              </a:rPr>
              <a:t>Florida Gulf Coast University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209800"/>
            <a:ext cx="5867400" cy="393115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C58ED-2217-4C86-928B-8D9EC808AEEE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r>
              <a:rPr lang="en-US" altLang="en-US" sz="3600" b="1" dirty="0">
                <a:solidFill>
                  <a:srgbClr val="FF3300"/>
                </a:solidFill>
                <a:latin typeface="Arial" panose="020B0604020202020204" pitchFamily="34" charset="0"/>
              </a:rPr>
              <a:t>APPLIED MATHEMATICS USED</a:t>
            </a:r>
            <a:endParaRPr lang="en-US" altLang="en-US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588" y="914400"/>
            <a:ext cx="7885611" cy="3200400"/>
          </a:xfrm>
        </p:spPr>
        <p:txBody>
          <a:bodyPr/>
          <a:lstStyle/>
          <a:p>
            <a:r>
              <a:rPr lang="en-US" altLang="en-US" sz="1800" b="1" dirty="0">
                <a:latin typeface="Arial" panose="020B0604020202020204" pitchFamily="34" charset="0"/>
              </a:rPr>
              <a:t>NUMERICAL ANALYSIS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(1)	</a:t>
            </a:r>
            <a:r>
              <a:rPr lang="en-US" altLang="en-US" sz="1800" dirty="0" smtClean="0">
                <a:latin typeface="Arial" panose="020B0604020202020204" pitchFamily="34" charset="0"/>
              </a:rPr>
              <a:t>Interpolation – linear or cubic spline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(2)	Curve </a:t>
            </a:r>
            <a:r>
              <a:rPr lang="en-US" altLang="en-US" sz="1800" dirty="0" smtClean="0">
                <a:latin typeface="Arial" panose="020B0604020202020204" pitchFamily="34" charset="0"/>
              </a:rPr>
              <a:t>Fitting – using least squares principle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(3)	Optimization Methods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(4)	Numerical Solutions to </a:t>
            </a:r>
            <a:r>
              <a:rPr lang="en-US" altLang="en-US" sz="1800" dirty="0" smtClean="0">
                <a:latin typeface="Arial" panose="020B0604020202020204" pitchFamily="34" charset="0"/>
              </a:rPr>
              <a:t>System of ODE</a:t>
            </a:r>
            <a:endParaRPr lang="en-US" altLang="en-US" sz="1800" dirty="0">
              <a:latin typeface="Arial" panose="020B0604020202020204" pitchFamily="34" charset="0"/>
            </a:endParaRPr>
          </a:p>
          <a:p>
            <a:endParaRPr lang="en-US" altLang="en-US" sz="1800" dirty="0">
              <a:latin typeface="Arial" panose="020B0604020202020204" pitchFamily="34" charset="0"/>
            </a:endParaRPr>
          </a:p>
          <a:p>
            <a:r>
              <a:rPr lang="en-US" altLang="en-US" sz="1800" b="1" dirty="0">
                <a:latin typeface="Arial" panose="020B0604020202020204" pitchFamily="34" charset="0"/>
              </a:rPr>
              <a:t>LINEAR ALGEBRA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(1)	Eigenvalues and Vectors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(2)	Singular Value Decomposition</a:t>
            </a:r>
          </a:p>
          <a:p>
            <a:pPr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  <a:p>
            <a:r>
              <a:rPr lang="en-US" altLang="en-US" sz="1800" b="1" dirty="0">
                <a:latin typeface="Arial" panose="020B0604020202020204" pitchFamily="34" charset="0"/>
              </a:rPr>
              <a:t>STATISTICS	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(1)	Step-Up Non-Linear Regression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	(2)	Significance of </a:t>
            </a:r>
            <a:r>
              <a:rPr lang="en-US" altLang="en-US" sz="1800" dirty="0" smtClean="0">
                <a:latin typeface="Arial" panose="020B0604020202020204" pitchFamily="34" charset="0"/>
              </a:rPr>
              <a:t>Statistics used in models</a:t>
            </a:r>
          </a:p>
          <a:p>
            <a:pPr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</a:t>
            </a:r>
            <a:r>
              <a:rPr lang="en-US" altLang="en-US" sz="1800" dirty="0" smtClean="0">
                <a:latin typeface="Arial" panose="020B0604020202020204" pitchFamily="34" charset="0"/>
              </a:rPr>
              <a:t>    (3)	Hypothesis Testing – ANOVA, </a:t>
            </a:r>
            <a:r>
              <a:rPr lang="en-US" altLang="en-US" sz="1800" dirty="0" err="1" smtClean="0">
                <a:latin typeface="Arial" panose="020B0604020202020204" pitchFamily="34" charset="0"/>
              </a:rPr>
              <a:t>Kruskal</a:t>
            </a:r>
            <a:r>
              <a:rPr lang="en-US" altLang="en-US" sz="1800" dirty="0" smtClean="0">
                <a:latin typeface="Arial" panose="020B0604020202020204" pitchFamily="34" charset="0"/>
              </a:rPr>
              <a:t>-Wallis</a:t>
            </a: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r>
              <a:rPr lang="en-US" altLang="en-US" sz="1800" b="1" dirty="0" smtClean="0">
                <a:latin typeface="Arial" panose="020B0604020202020204" pitchFamily="34" charset="0"/>
              </a:rPr>
              <a:t>COMPUTER PROGRAMMING</a:t>
            </a:r>
            <a:endParaRPr lang="en-US" altLang="en-US" sz="1800" b="1" dirty="0">
              <a:latin typeface="Arial" panose="020B0604020202020204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5800" y="3581400"/>
            <a:ext cx="290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endParaRPr lang="en-US" altLang="en-US" sz="2400" b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66AE-61E4-476A-9D16-2C3CADBA95C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Normal Non-Obese Female</a:t>
            </a:r>
          </a:p>
        </p:txBody>
      </p:sp>
      <p:graphicFrame>
        <p:nvGraphicFramePr>
          <p:cNvPr id="9220" name="Object 1028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08467535"/>
              </p:ext>
            </p:extLst>
          </p:nvPr>
        </p:nvGraphicFramePr>
        <p:xfrm>
          <a:off x="958850" y="1681163"/>
          <a:ext cx="7531100" cy="441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Worksheet" r:id="rId3" imgW="4505172" imgH="2638292" progId="Excel.Sheet.8">
                  <p:embed/>
                </p:oleObj>
              </mc:Choice>
              <mc:Fallback>
                <p:oleObj name="Worksheet" r:id="rId3" imgW="4505172" imgH="2638292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1681163"/>
                        <a:ext cx="7531100" cy="441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A9B0-90E9-4F9C-BB14-2D630C4006A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7" name="Object 1027"/>
          <p:cNvGraphicFramePr>
            <a:graphicFrameLocks noChangeAspect="1"/>
          </p:cNvGraphicFramePr>
          <p:nvPr/>
        </p:nvGraphicFramePr>
        <p:xfrm>
          <a:off x="1371600" y="685800"/>
          <a:ext cx="6400800" cy="526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5" name="Worksheet" r:id="rId3" imgW="3360657" imgH="3360657" progId="Excel.Sheet.8">
                  <p:embed/>
                </p:oleObj>
              </mc:Choice>
              <mc:Fallback>
                <p:oleObj name="Worksheet" r:id="rId3" imgW="3360657" imgH="3360657" progId="Excel.Sheet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685800"/>
                        <a:ext cx="6400800" cy="526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B3DAB-D3F7-4744-9F64-2069A1951DA7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altLang="en-US">
                <a:solidFill>
                  <a:srgbClr val="FF3300"/>
                </a:solidFill>
                <a:latin typeface="Arial" panose="020B0604020202020204" pitchFamily="34" charset="0"/>
              </a:rPr>
              <a:t>Female - Diabetes Mellitus (IDDM Type)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81762188"/>
              </p:ext>
            </p:extLst>
          </p:nvPr>
        </p:nvGraphicFramePr>
        <p:xfrm>
          <a:off x="685800" y="2062163"/>
          <a:ext cx="7948613" cy="323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Worksheet" r:id="rId3" imgW="4495830" imgH="1828640" progId="Excel.Sheet.8">
                  <p:embed/>
                </p:oleObj>
              </mc:Choice>
              <mc:Fallback>
                <p:oleObj name="Worksheet" r:id="rId3" imgW="4495830" imgH="182864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62163"/>
                        <a:ext cx="7948613" cy="3233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A9B0-90E9-4F9C-BB14-2D630C4006A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</TotalTime>
  <Words>1367</Words>
  <Application>Microsoft Office PowerPoint</Application>
  <PresentationFormat>On-screen Show (4:3)</PresentationFormat>
  <Paragraphs>454</Paragraphs>
  <Slides>58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Arial</vt:lpstr>
      <vt:lpstr>Calibri</vt:lpstr>
      <vt:lpstr>Segoe UI</vt:lpstr>
      <vt:lpstr>Times New Roman</vt:lpstr>
      <vt:lpstr>WP Greek Century</vt:lpstr>
      <vt:lpstr>Office Theme</vt:lpstr>
      <vt:lpstr>Equation</vt:lpstr>
      <vt:lpstr>Chart</vt:lpstr>
      <vt:lpstr>Worksheet</vt:lpstr>
      <vt:lpstr>Bitmap Image</vt:lpstr>
      <vt:lpstr>Dynamic Models of the Oral Glucose Tolerance Test</vt:lpstr>
      <vt:lpstr>Glucose diagnostic test  </vt:lpstr>
      <vt:lpstr>1      Adult Onset Diabetes Mellitus (NIDD) 2      Malabsorption or Drug Effect  3      Normal  4      Normal Obese  5      NIDD on "the Pill"  6      Normal on "the Pill"  7      Juvenile Diabetics (Type I)  8      Normal Obese on "the Pill"  </vt:lpstr>
      <vt:lpstr>GOAL</vt:lpstr>
      <vt:lpstr>Requirements for OGTT Model</vt:lpstr>
      <vt:lpstr>APPLIED MATHEMATICS USED</vt:lpstr>
      <vt:lpstr>Normal Non-Obese Female</vt:lpstr>
      <vt:lpstr>PowerPoint Presentation</vt:lpstr>
      <vt:lpstr>Female - Diabetes Mellitus (IDDM Type)</vt:lpstr>
      <vt:lpstr>PowerPoint Presentation</vt:lpstr>
      <vt:lpstr>Classifications</vt:lpstr>
      <vt:lpstr>Glucose Control Index</vt:lpstr>
      <vt:lpstr>PowerPoint Presentation</vt:lpstr>
      <vt:lpstr>PowerPoint Presentation</vt:lpstr>
      <vt:lpstr>Eigenvalues of Matrix A  </vt:lpstr>
      <vt:lpstr>PowerPoint Presentation</vt:lpstr>
      <vt:lpstr>PowerPoint Presentation</vt:lpstr>
      <vt:lpstr>Ackerman Model</vt:lpstr>
      <vt:lpstr>Other Models</vt:lpstr>
      <vt:lpstr>Martin and Goldstein Model #1</vt:lpstr>
      <vt:lpstr>Variations of Model #1</vt:lpstr>
      <vt:lpstr>Martin and Goldstein Model #2</vt:lpstr>
      <vt:lpstr>Definitions</vt:lpstr>
      <vt:lpstr>Steps to find optimal curve fit</vt:lpstr>
      <vt:lpstr>PowerPoint Presentation</vt:lpstr>
      <vt:lpstr>Non-linear least squares</vt:lpstr>
      <vt:lpstr>Non-linear least squares</vt:lpstr>
      <vt:lpstr>Gradient - Steepest Descent</vt:lpstr>
      <vt:lpstr>Gauss - Newton Method</vt:lpstr>
      <vt:lpstr>Levenberg - Marquardt</vt:lpstr>
      <vt:lpstr>Other Methods</vt:lpstr>
      <vt:lpstr>Program Options</vt:lpstr>
      <vt:lpstr>Singular Value Decomposition</vt:lpstr>
      <vt:lpstr>Fitting Real Patient Data</vt:lpstr>
      <vt:lpstr>Normal Non-Obese Female (MD)</vt:lpstr>
      <vt:lpstr>Normal Female (MD CI=24.67)</vt:lpstr>
      <vt:lpstr>Normal Female (MD)</vt:lpstr>
      <vt:lpstr>Normal Female (MD)</vt:lpstr>
      <vt:lpstr>Normal Female (MD)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Non-linear least squares</vt:lpstr>
      <vt:lpstr>Non-linear least squares</vt:lpstr>
      <vt:lpstr>PowerPoint Presentation</vt:lpstr>
      <vt:lpstr>Statistical Results for females</vt:lpstr>
      <vt:lpstr>PowerPoint Presentation</vt:lpstr>
      <vt:lpstr>Statistical Results for males</vt:lpstr>
      <vt:lpstr>Statistical Significance of Parameters</vt:lpstr>
      <vt:lpstr>Statistical Significance</vt:lpstr>
      <vt:lpstr>Dedicated to Prof. Horace F. Martin</vt:lpstr>
      <vt:lpstr>Thank You Florida Gulf Coast University</vt:lpstr>
    </vt:vector>
  </TitlesOfParts>
  <Company>Providence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 Adult Onset Diabetes Mellitus  2  Malabsorption or Drug Effect  3  Normal  4  Normal Obese  5  AODM on "the Pill"  6  Normal on "the Pill"  7  Juvenile Diabetics  8  Normal Obese on "the Pill"</dc:title>
  <dc:creator>Prof. Richard B. Goldstein</dc:creator>
  <cp:lastModifiedBy>Richard Goldstein</cp:lastModifiedBy>
  <cp:revision>186</cp:revision>
  <cp:lastPrinted>2015-12-11T11:39:51Z</cp:lastPrinted>
  <dcterms:created xsi:type="dcterms:W3CDTF">1999-01-06T18:08:20Z</dcterms:created>
  <dcterms:modified xsi:type="dcterms:W3CDTF">2016-10-02T10:38:04Z</dcterms:modified>
</cp:coreProperties>
</file>